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51206400" cy="40233600"/>
  <p:notesSz cx="7010400" cy="9236075"/>
  <p:defaultTextStyle>
    <a:defPPr>
      <a:defRPr lang="en-US"/>
    </a:defPPr>
    <a:lvl1pPr marL="0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3144" y="-176"/>
      </p:cViewPr>
      <p:guideLst>
        <p:guide orient="horz" pos="12672"/>
        <p:guide pos="161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2498496"/>
            <a:ext cx="43525440" cy="86241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22799040"/>
            <a:ext cx="35844480" cy="10281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0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01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52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3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1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4640" y="1611212"/>
            <a:ext cx="11521440" cy="343289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1611212"/>
            <a:ext cx="33710880" cy="343289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7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2" y="25853816"/>
            <a:ext cx="43525440" cy="7990840"/>
          </a:xfrm>
        </p:spPr>
        <p:txBody>
          <a:bodyPr anchor="t"/>
          <a:lstStyle>
            <a:lvl1pPr algn="l">
              <a:defRPr sz="21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2" y="17052720"/>
            <a:ext cx="43525440" cy="8801097"/>
          </a:xfrm>
        </p:spPr>
        <p:txBody>
          <a:bodyPr anchor="b"/>
          <a:lstStyle>
            <a:lvl1pPr marL="0" indent="0">
              <a:buNone/>
              <a:defRPr sz="11000">
                <a:solidFill>
                  <a:schemeClr val="tx1">
                    <a:tint val="75000"/>
                  </a:schemeClr>
                </a:solidFill>
              </a:defRPr>
            </a:lvl1pPr>
            <a:lvl2pPr marL="2508062" indent="0">
              <a:buNone/>
              <a:defRPr sz="9900">
                <a:solidFill>
                  <a:schemeClr val="tx1">
                    <a:tint val="75000"/>
                  </a:schemeClr>
                </a:solidFill>
              </a:defRPr>
            </a:lvl2pPr>
            <a:lvl3pPr marL="501612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752418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0" y="9387843"/>
            <a:ext cx="22616160" cy="26552316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9387843"/>
            <a:ext cx="22616160" cy="26552316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9005997"/>
            <a:ext cx="22625052" cy="3753271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0" y="12759268"/>
            <a:ext cx="22625052" cy="23180889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2" y="9005997"/>
            <a:ext cx="22633940" cy="3753271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2" y="12759268"/>
            <a:ext cx="22633940" cy="23180889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1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4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0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4" y="1601893"/>
            <a:ext cx="16846552" cy="6817360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601897"/>
            <a:ext cx="28625800" cy="34338263"/>
          </a:xfrm>
        </p:spPr>
        <p:txBody>
          <a:bodyPr/>
          <a:lstStyle>
            <a:lvl1pPr>
              <a:defRPr sz="17600"/>
            </a:lvl1pPr>
            <a:lvl2pPr>
              <a:defRPr sz="15400"/>
            </a:lvl2pPr>
            <a:lvl3pPr>
              <a:defRPr sz="13200"/>
            </a:lvl3pPr>
            <a:lvl4pPr>
              <a:defRPr sz="11000"/>
            </a:lvl4pPr>
            <a:lvl5pPr>
              <a:defRPr sz="11000"/>
            </a:lvl5pPr>
            <a:lvl6pPr>
              <a:defRPr sz="11000"/>
            </a:lvl6pPr>
            <a:lvl7pPr>
              <a:defRPr sz="11000"/>
            </a:lvl7pPr>
            <a:lvl8pPr>
              <a:defRPr sz="11000"/>
            </a:lvl8pPr>
            <a:lvl9pPr>
              <a:defRPr sz="1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4" y="8419257"/>
            <a:ext cx="16846552" cy="27520903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2" y="28163521"/>
            <a:ext cx="30723840" cy="3324863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2" y="3594947"/>
            <a:ext cx="30723840" cy="24140160"/>
          </a:xfrm>
        </p:spPr>
        <p:txBody>
          <a:bodyPr/>
          <a:lstStyle>
            <a:lvl1pPr marL="0" indent="0">
              <a:buNone/>
              <a:defRPr sz="17600"/>
            </a:lvl1pPr>
            <a:lvl2pPr marL="2508062" indent="0">
              <a:buNone/>
              <a:defRPr sz="15400"/>
            </a:lvl2pPr>
            <a:lvl3pPr marL="5016124" indent="0">
              <a:buNone/>
              <a:defRPr sz="13200"/>
            </a:lvl3pPr>
            <a:lvl4pPr marL="7524186" indent="0">
              <a:buNone/>
              <a:defRPr sz="11000"/>
            </a:lvl4pPr>
            <a:lvl5pPr marL="10032248" indent="0">
              <a:buNone/>
              <a:defRPr sz="11000"/>
            </a:lvl5pPr>
            <a:lvl6pPr marL="12540310" indent="0">
              <a:buNone/>
              <a:defRPr sz="11000"/>
            </a:lvl6pPr>
            <a:lvl7pPr marL="15048372" indent="0">
              <a:buNone/>
              <a:defRPr sz="11000"/>
            </a:lvl7pPr>
            <a:lvl8pPr marL="17556434" indent="0">
              <a:buNone/>
              <a:defRPr sz="11000"/>
            </a:lvl8pPr>
            <a:lvl9pPr marL="20064496" indent="0">
              <a:buNone/>
              <a:defRPr sz="1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2" y="31488384"/>
            <a:ext cx="30723840" cy="4721857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9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611209"/>
            <a:ext cx="46085760" cy="6705600"/>
          </a:xfrm>
          <a:prstGeom prst="rect">
            <a:avLst/>
          </a:prstGeom>
        </p:spPr>
        <p:txBody>
          <a:bodyPr vert="horz" lIns="501612" tIns="250806" rIns="501612" bIns="2508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9387843"/>
            <a:ext cx="46085760" cy="26552316"/>
          </a:xfrm>
          <a:prstGeom prst="rect">
            <a:avLst/>
          </a:prstGeom>
        </p:spPr>
        <p:txBody>
          <a:bodyPr vert="horz" lIns="501612" tIns="250806" rIns="501612" bIns="2508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7290589"/>
            <a:ext cx="11948160" cy="2142067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l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F6D1-AAD4-4411-8279-BDC35EE42DDF}" type="datetimeFigureOut">
              <a:rPr lang="en-US" smtClean="0"/>
              <a:t>12/4/13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7290589"/>
            <a:ext cx="16215360" cy="2142067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7290589"/>
            <a:ext cx="11948160" cy="2142067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B5CA2-8DC7-4CB0-AD7E-09617A0BA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1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16124" rtl="0" eaLnBrk="1" latinLnBrk="0" hangingPunct="1">
        <a:spcBef>
          <a:spcPct val="0"/>
        </a:spcBef>
        <a:buNone/>
        <a:defRPr sz="2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1047" indent="-1881047" algn="l" defTabSz="5016124" rtl="0" eaLnBrk="1" latinLnBrk="0" hangingPunct="1">
        <a:spcBef>
          <a:spcPct val="20000"/>
        </a:spcBef>
        <a:buFont typeface="Arial" pitchFamily="34" charset="0"/>
        <a:buChar char="•"/>
        <a:defRPr sz="17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5601" indent="-1567539" algn="l" defTabSz="5016124" rtl="0" eaLnBrk="1" latinLnBrk="0" hangingPunct="1">
        <a:spcBef>
          <a:spcPct val="20000"/>
        </a:spcBef>
        <a:buFont typeface="Arial" pitchFamily="34" charset="0"/>
        <a:buChar char="–"/>
        <a:defRPr sz="154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155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3pPr>
      <a:lvl4pPr marL="8778217" indent="-1254031" algn="l" defTabSz="5016124" rtl="0" eaLnBrk="1" latinLnBrk="0" hangingPunct="1">
        <a:spcBef>
          <a:spcPct val="20000"/>
        </a:spcBef>
        <a:buFont typeface="Arial" pitchFamily="34" charset="0"/>
        <a:buChar char="–"/>
        <a:defRPr sz="1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86279" indent="-1254031" algn="l" defTabSz="5016124" rtl="0" eaLnBrk="1" latinLnBrk="0" hangingPunct="1">
        <a:spcBef>
          <a:spcPct val="20000"/>
        </a:spcBef>
        <a:buFont typeface="Arial" pitchFamily="34" charset="0"/>
        <a:buChar char="»"/>
        <a:defRPr sz="1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94341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jpg"/><Relationship Id="rId23" Type="http://schemas.openxmlformats.org/officeDocument/2006/relationships/image" Target="../media/image21.jpg"/><Relationship Id="rId24" Type="http://schemas.openxmlformats.org/officeDocument/2006/relationships/image" Target="../media/image22.jpg"/><Relationship Id="rId25" Type="http://schemas.openxmlformats.org/officeDocument/2006/relationships/image" Target="../media/image23.png"/><Relationship Id="rId26" Type="http://schemas.openxmlformats.org/officeDocument/2006/relationships/image" Target="../media/image24.jpg"/><Relationship Id="rId27" Type="http://schemas.openxmlformats.org/officeDocument/2006/relationships/image" Target="../media/image25.png"/><Relationship Id="rId28" Type="http://schemas.openxmlformats.org/officeDocument/2006/relationships/image" Target="../media/image26.jpg"/><Relationship Id="rId29" Type="http://schemas.openxmlformats.org/officeDocument/2006/relationships/image" Target="../media/image27.png"/><Relationship Id="rId30" Type="http://schemas.openxmlformats.org/officeDocument/2006/relationships/hyperlink" Target="https://github.com/UCHIC/ODM2" TargetMode="External"/><Relationship Id="rId31" Type="http://schemas.openxmlformats.org/officeDocument/2006/relationships/image" Target="../media/image28.gif"/><Relationship Id="rId32" Type="http://schemas.openxmlformats.org/officeDocument/2006/relationships/image" Target="../media/image29.jpeg"/><Relationship Id="rId10" Type="http://schemas.openxmlformats.org/officeDocument/2006/relationships/image" Target="../media/image9.jpe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hyperlink" Target="http://criticalzone.org" TargetMode="External"/><Relationship Id="rId14" Type="http://schemas.openxmlformats.org/officeDocument/2006/relationships/image" Target="../media/image12.png"/><Relationship Id="rId15" Type="http://schemas.openxmlformats.org/officeDocument/2006/relationships/image" Target="../media/image13.jpeg"/><Relationship Id="rId16" Type="http://schemas.openxmlformats.org/officeDocument/2006/relationships/image" Target="../media/image14.JP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AFigure_1-9-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82" y="8534400"/>
            <a:ext cx="7939618" cy="7145127"/>
          </a:xfrm>
          <a:prstGeom prst="rect">
            <a:avLst/>
          </a:prstGeom>
        </p:spPr>
      </p:pic>
      <p:pic>
        <p:nvPicPr>
          <p:cNvPr id="5" name="Picture 4" descr="Overall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2844" r="173" b="539"/>
          <a:stretch/>
        </p:blipFill>
        <p:spPr>
          <a:xfrm>
            <a:off x="22098000" y="24018462"/>
            <a:ext cx="24396434" cy="109573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756600" y="33909000"/>
            <a:ext cx="15621000" cy="3733800"/>
          </a:xfrm>
          <a:prstGeom prst="rect">
            <a:avLst/>
          </a:prstGeom>
          <a:solidFill>
            <a:srgbClr val="F2DCDB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3000" y="17830800"/>
            <a:ext cx="4572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ODM2 expands on the information model underlying ODM 1.1.1 and </a:t>
            </a:r>
            <a:r>
              <a:rPr lang="en-US" sz="2800" dirty="0" err="1" smtClean="0"/>
              <a:t>WaterML</a:t>
            </a:r>
            <a:r>
              <a:rPr lang="en-US" sz="2800" dirty="0" smtClean="0"/>
              <a:t> 1.1 developed as part of the CUAHSI HIS project to better support both sensor and sample-based data.</a:t>
            </a:r>
            <a:endParaRPr lang="en-US" sz="2800" dirty="0"/>
          </a:p>
        </p:txBody>
      </p:sp>
      <p:sp>
        <p:nvSpPr>
          <p:cNvPr id="1307" name="Rectangle 37"/>
          <p:cNvSpPr>
            <a:spLocks noChangeArrowheads="1"/>
          </p:cNvSpPr>
          <p:nvPr/>
        </p:nvSpPr>
        <p:spPr bwMode="auto">
          <a:xfrm>
            <a:off x="17754601" y="37033200"/>
            <a:ext cx="13030200" cy="1757065"/>
          </a:xfrm>
          <a:prstGeom prst="rect">
            <a:avLst/>
          </a:prstGeom>
          <a:solidFill>
            <a:schemeClr val="tx2">
              <a:lumMod val="75000"/>
            </a:schemeClr>
          </a:solidFill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0" name="Text Box 20"/>
          <p:cNvSpPr txBox="1">
            <a:spLocks noChangeAspect="1" noChangeArrowheads="1"/>
          </p:cNvSpPr>
          <p:nvPr/>
        </p:nvSpPr>
        <p:spPr bwMode="auto">
          <a:xfrm>
            <a:off x="17844091" y="37606069"/>
            <a:ext cx="40253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702175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</a:rPr>
              <a:t>Contact </a:t>
            </a:r>
            <a:r>
              <a:rPr lang="en-US" sz="3600" b="1" dirty="0" smtClean="0">
                <a:solidFill>
                  <a:schemeClr val="bg1"/>
                </a:solidFill>
              </a:rPr>
              <a:t>Us!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12" name="TextBox 1311"/>
          <p:cNvSpPr txBox="1"/>
          <p:nvPr/>
        </p:nvSpPr>
        <p:spPr>
          <a:xfrm>
            <a:off x="21945600" y="37261800"/>
            <a:ext cx="838638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 invite input and feedback from the Hydrologic </a:t>
            </a:r>
            <a:r>
              <a:rPr lang="en-US" sz="2800" dirty="0" smtClean="0">
                <a:solidFill>
                  <a:schemeClr val="bg1"/>
                </a:solidFill>
              </a:rPr>
              <a:t>and Geoscience </a:t>
            </a:r>
            <a:r>
              <a:rPr lang="en-US" sz="2800" dirty="0">
                <a:solidFill>
                  <a:schemeClr val="bg1"/>
                </a:solidFill>
              </a:rPr>
              <a:t>Community in meeting the specific needs for </a:t>
            </a:r>
            <a:r>
              <a:rPr lang="en-US" sz="2800" dirty="0" smtClean="0">
                <a:solidFill>
                  <a:schemeClr val="bg1"/>
                </a:solidFill>
              </a:rPr>
              <a:t>data management and sharing.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04" name="Rectangle 2033"/>
          <p:cNvSpPr>
            <a:spLocks noChangeArrowheads="1"/>
          </p:cNvSpPr>
          <p:nvPr/>
        </p:nvSpPr>
        <p:spPr bwMode="auto">
          <a:xfrm>
            <a:off x="914400" y="1021140"/>
            <a:ext cx="4937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54077" tIns="77040" rIns="154077" bIns="77040" anchor="ctr"/>
          <a:lstStyle/>
          <a:p>
            <a:pPr algn="ctr" defTabSz="1085850" eaLnBrk="0" hangingPunct="0"/>
            <a:r>
              <a:rPr lang="en-US" sz="9600" b="1" dirty="0" smtClean="0"/>
              <a:t>Extending the Interoperability of Sensor and Sample Based Earth </a:t>
            </a:r>
          </a:p>
          <a:p>
            <a:pPr algn="ctr" defTabSz="1085850" eaLnBrk="0" hangingPunct="0"/>
            <a:r>
              <a:rPr lang="en-US" sz="9600" b="1" dirty="0" smtClean="0"/>
              <a:t>Observations Using a Community Information Model</a:t>
            </a:r>
            <a:endParaRPr lang="en-US" sz="8800" b="1" i="1" spc="1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96" name="Rectangle 1295"/>
          <p:cNvSpPr/>
          <p:nvPr/>
        </p:nvSpPr>
        <p:spPr>
          <a:xfrm>
            <a:off x="914400" y="914400"/>
            <a:ext cx="49377600" cy="38404800"/>
          </a:xfrm>
          <a:prstGeom prst="rect">
            <a:avLst/>
          </a:prstGeom>
          <a:noFill/>
          <a:ln w="152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8" name="Rectangle 1297"/>
          <p:cNvSpPr>
            <a:spLocks noChangeArrowheads="1"/>
          </p:cNvSpPr>
          <p:nvPr/>
        </p:nvSpPr>
        <p:spPr bwMode="auto">
          <a:xfrm>
            <a:off x="17754600" y="7086600"/>
            <a:ext cx="32080200" cy="13868400"/>
          </a:xfrm>
          <a:prstGeom prst="rect">
            <a:avLst/>
          </a:prstGeom>
          <a:solidFill>
            <a:schemeClr val="bg2"/>
          </a:solidFill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299" name="Rectangle 2169"/>
          <p:cNvSpPr>
            <a:spLocks noChangeArrowheads="1"/>
          </p:cNvSpPr>
          <p:nvPr/>
        </p:nvSpPr>
        <p:spPr bwMode="auto">
          <a:xfrm>
            <a:off x="1325880" y="25821489"/>
            <a:ext cx="16002000" cy="13116711"/>
          </a:xfrm>
          <a:prstGeom prst="rect">
            <a:avLst/>
          </a:prstGeom>
          <a:solidFill>
            <a:srgbClr val="DCE6F2"/>
          </a:solidFill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00" name="Rectangle 1299"/>
          <p:cNvSpPr/>
          <p:nvPr/>
        </p:nvSpPr>
        <p:spPr>
          <a:xfrm>
            <a:off x="914400" y="914400"/>
            <a:ext cx="49377600" cy="5791200"/>
          </a:xfrm>
          <a:prstGeom prst="rect">
            <a:avLst/>
          </a:prstGeom>
          <a:noFill/>
          <a:ln w="152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1" name="Picture 9" descr="http://www.usu.edu/prm/identity/logos/vertical_wordmark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05400"/>
            <a:ext cx="3767859" cy="11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2" name="Picture 16" descr="nsf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53400" y="2743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3" name="Text Box 13"/>
          <p:cNvSpPr txBox="1">
            <a:spLocks noChangeArrowheads="1"/>
          </p:cNvSpPr>
          <p:nvPr/>
        </p:nvSpPr>
        <p:spPr bwMode="auto">
          <a:xfrm>
            <a:off x="43662600" y="5370493"/>
            <a:ext cx="63246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389438"/>
            <a:r>
              <a:rPr lang="en-US" sz="2800" dirty="0"/>
              <a:t>This work </a:t>
            </a:r>
            <a:r>
              <a:rPr lang="en-US" sz="2800" dirty="0" smtClean="0"/>
              <a:t>was </a:t>
            </a:r>
            <a:r>
              <a:rPr lang="en-US" sz="2800" dirty="0"/>
              <a:t>funded by </a:t>
            </a:r>
            <a:r>
              <a:rPr lang="en-US" sz="2800" dirty="0" smtClean="0"/>
              <a:t>National</a:t>
            </a:r>
          </a:p>
          <a:p>
            <a:pPr algn="r" defTabSz="4389438"/>
            <a:r>
              <a:rPr lang="en-US" sz="2800" dirty="0" smtClean="0"/>
              <a:t>Science Foundation Grant </a:t>
            </a:r>
            <a:r>
              <a:rPr lang="en-US" sz="2800" dirty="0"/>
              <a:t>EAR </a:t>
            </a:r>
            <a:r>
              <a:rPr lang="en-US" sz="2800" dirty="0" smtClean="0"/>
              <a:t>1224638</a:t>
            </a:r>
            <a:endParaRPr lang="en-US" sz="2800" dirty="0"/>
          </a:p>
        </p:txBody>
      </p:sp>
      <p:sp>
        <p:nvSpPr>
          <p:cNvPr id="1305" name="TextBox 1304"/>
          <p:cNvSpPr txBox="1"/>
          <p:nvPr/>
        </p:nvSpPr>
        <p:spPr>
          <a:xfrm>
            <a:off x="914400" y="4526340"/>
            <a:ext cx="493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Jeffery S. Horsburgh, Anthony </a:t>
            </a:r>
            <a:r>
              <a:rPr lang="en-US" sz="4800" dirty="0" err="1" smtClean="0"/>
              <a:t>Aufdenkampe</a:t>
            </a:r>
            <a:r>
              <a:rPr lang="en-US" sz="4800" dirty="0" smtClean="0"/>
              <a:t>, Kerstin </a:t>
            </a:r>
            <a:r>
              <a:rPr lang="en-US" sz="4800" dirty="0" err="1" smtClean="0"/>
              <a:t>Lehnert</a:t>
            </a:r>
            <a:r>
              <a:rPr lang="en-US" sz="4800" dirty="0" smtClean="0"/>
              <a:t>, Emilio </a:t>
            </a:r>
            <a:r>
              <a:rPr lang="en-US" sz="4800" dirty="0" err="1" smtClean="0"/>
              <a:t>Mayorga</a:t>
            </a:r>
            <a:r>
              <a:rPr lang="en-US" sz="4800" dirty="0" smtClean="0"/>
              <a:t>, </a:t>
            </a:r>
          </a:p>
          <a:p>
            <a:pPr algn="ctr"/>
            <a:r>
              <a:rPr lang="en-US" sz="4800" dirty="0" smtClean="0"/>
              <a:t>David G. </a:t>
            </a:r>
            <a:r>
              <a:rPr lang="en-US" sz="4800" dirty="0" err="1" smtClean="0"/>
              <a:t>Tarboton</a:t>
            </a:r>
            <a:r>
              <a:rPr lang="en-US" sz="4800" dirty="0" smtClean="0"/>
              <a:t>, </a:t>
            </a:r>
            <a:r>
              <a:rPr lang="en-US" sz="4800" dirty="0" err="1" smtClean="0"/>
              <a:t>Ilya</a:t>
            </a:r>
            <a:r>
              <a:rPr lang="en-US" sz="4800" dirty="0" smtClean="0"/>
              <a:t> </a:t>
            </a:r>
            <a:r>
              <a:rPr lang="en-US" sz="4800" dirty="0" err="1" smtClean="0"/>
              <a:t>Zaslavsky</a:t>
            </a:r>
            <a:r>
              <a:rPr lang="en-US" sz="4800" dirty="0" smtClean="0"/>
              <a:t>, David Valentine, Tom </a:t>
            </a:r>
            <a:r>
              <a:rPr lang="en-US" sz="4800" dirty="0" err="1" smtClean="0"/>
              <a:t>Whitenack</a:t>
            </a:r>
            <a:endParaRPr lang="en-US" sz="4800" dirty="0" smtClean="0"/>
          </a:p>
        </p:txBody>
      </p:sp>
      <p:sp>
        <p:nvSpPr>
          <p:cNvPr id="1313" name="TextBox 1312"/>
          <p:cNvSpPr txBox="1"/>
          <p:nvPr/>
        </p:nvSpPr>
        <p:spPr>
          <a:xfrm>
            <a:off x="1447800" y="25831800"/>
            <a:ext cx="1577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Community Design Process/Functional Use Cases</a:t>
            </a:r>
            <a:endParaRPr lang="en-US" sz="6000" b="1" dirty="0"/>
          </a:p>
        </p:txBody>
      </p:sp>
      <p:sp>
        <p:nvSpPr>
          <p:cNvPr id="1315" name="Rectangle 2169"/>
          <p:cNvSpPr>
            <a:spLocks noChangeArrowheads="1"/>
          </p:cNvSpPr>
          <p:nvPr/>
        </p:nvSpPr>
        <p:spPr bwMode="auto">
          <a:xfrm>
            <a:off x="1325880" y="7086600"/>
            <a:ext cx="16002000" cy="102870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16" name="TextBox 20"/>
          <p:cNvSpPr txBox="1"/>
          <p:nvPr/>
        </p:nvSpPr>
        <p:spPr>
          <a:xfrm>
            <a:off x="1416212" y="7162800"/>
            <a:ext cx="16074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 smtClean="0"/>
              <a:t>ODM2: A Community Information Model</a:t>
            </a:r>
            <a:endParaRPr lang="en-US" sz="7200" b="1" dirty="0"/>
          </a:p>
        </p:txBody>
      </p:sp>
      <p:sp>
        <p:nvSpPr>
          <p:cNvPr id="1319" name="Rectangle 1318"/>
          <p:cNvSpPr>
            <a:spLocks noChangeArrowheads="1"/>
          </p:cNvSpPr>
          <p:nvPr/>
        </p:nvSpPr>
        <p:spPr bwMode="auto">
          <a:xfrm>
            <a:off x="1325880" y="17678400"/>
            <a:ext cx="16002000" cy="77724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320" name="TextBox 61"/>
          <p:cNvSpPr txBox="1"/>
          <p:nvPr/>
        </p:nvSpPr>
        <p:spPr>
          <a:xfrm>
            <a:off x="1416147" y="17754600"/>
            <a:ext cx="10187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smtClean="0"/>
              <a:t>Scope:  Spatially Discrete, Feature Based Earth Observations</a:t>
            </a:r>
            <a:endParaRPr lang="en-US" sz="5400" b="1" dirty="0"/>
          </a:p>
        </p:txBody>
      </p:sp>
      <p:pic>
        <p:nvPicPr>
          <p:cNvPr id="1321" name="Picture 1320" descr="http://www.wcc.nrcs.usda.gov/snotel/Utah/1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21203369"/>
            <a:ext cx="2213967" cy="1656631"/>
          </a:xfrm>
          <a:prstGeom prst="rect">
            <a:avLst/>
          </a:prstGeom>
          <a:noFill/>
        </p:spPr>
      </p:pic>
      <p:pic>
        <p:nvPicPr>
          <p:cNvPr id="1322" name="Picture 1321" descr="http://watershed.montana.edu/hydrology/Facilities_files/Lower%20stringer%20med%20flo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7700" y="23060526"/>
            <a:ext cx="2476500" cy="2085474"/>
          </a:xfrm>
          <a:prstGeom prst="rect">
            <a:avLst/>
          </a:prstGeom>
          <a:noFill/>
        </p:spPr>
      </p:pic>
      <p:sp>
        <p:nvSpPr>
          <p:cNvPr id="1324" name="Content Placeholder 2"/>
          <p:cNvSpPr>
            <a:spLocks noGrp="1"/>
          </p:cNvSpPr>
          <p:nvPr/>
        </p:nvSpPr>
        <p:spPr>
          <a:xfrm>
            <a:off x="1600200" y="19508926"/>
            <a:ext cx="7924800" cy="5560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b="1" dirty="0" smtClean="0"/>
              <a:t>Sensor Based Data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Stream gages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Continuous water quality sampling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Weather stations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Soil moisture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Groundwater level/quality</a:t>
            </a:r>
          </a:p>
          <a:p>
            <a:pPr>
              <a:buNone/>
            </a:pPr>
            <a:r>
              <a:rPr lang="en-US" sz="3200" b="1" dirty="0" smtClean="0"/>
              <a:t>Sample Based Data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Water quality samples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Rock cores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Sediment samples</a:t>
            </a:r>
          </a:p>
          <a:p>
            <a:pPr marL="693737" lvl="1" indent="-457200">
              <a:buFont typeface="Arial" pitchFamily="34" charset="0"/>
              <a:buChar char="•"/>
            </a:pPr>
            <a:r>
              <a:rPr lang="en-US" sz="3200" dirty="0" smtClean="0"/>
              <a:t>Soil Samples</a:t>
            </a:r>
          </a:p>
          <a:p>
            <a:pPr lvl="1"/>
            <a:endParaRPr lang="en-US" sz="3200" dirty="0"/>
          </a:p>
        </p:txBody>
      </p:sp>
      <p:sp>
        <p:nvSpPr>
          <p:cNvPr id="1329" name="TextBox 1328"/>
          <p:cNvSpPr txBox="1"/>
          <p:nvPr/>
        </p:nvSpPr>
        <p:spPr>
          <a:xfrm>
            <a:off x="1676400" y="15622250"/>
            <a:ext cx="1531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</a:rPr>
              <a:t>A common information model is critically </a:t>
            </a:r>
            <a:r>
              <a:rPr lang="en-US" sz="4400" b="1" i="1" dirty="0">
                <a:solidFill>
                  <a:schemeClr val="tx2">
                    <a:lumMod val="75000"/>
                  </a:schemeClr>
                </a:solidFill>
              </a:rPr>
              <a:t>important to the effectiveness and interoperability of 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</a:rPr>
              <a:t>domain Cyberinfrastructure.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7" name="Picture 13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984" y="4918695"/>
            <a:ext cx="3171016" cy="14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347028" cy="366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3" name="TextBox 20"/>
          <p:cNvSpPr txBox="1"/>
          <p:nvPr/>
        </p:nvSpPr>
        <p:spPr>
          <a:xfrm>
            <a:off x="17907000" y="7239000"/>
            <a:ext cx="13490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 smtClean="0"/>
              <a:t>Example Data Use Cases for ODM2</a:t>
            </a:r>
            <a:endParaRPr lang="en-US" sz="7200" b="1" dirty="0"/>
          </a:p>
        </p:txBody>
      </p:sp>
      <p:sp>
        <p:nvSpPr>
          <p:cNvPr id="1384" name="Rectangle 1383"/>
          <p:cNvSpPr>
            <a:spLocks noChangeArrowheads="1"/>
          </p:cNvSpPr>
          <p:nvPr/>
        </p:nvSpPr>
        <p:spPr bwMode="auto">
          <a:xfrm>
            <a:off x="17753104" y="21336000"/>
            <a:ext cx="32081696" cy="175260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387" name="TextBox 1386"/>
          <p:cNvSpPr txBox="1"/>
          <p:nvPr/>
        </p:nvSpPr>
        <p:spPr>
          <a:xfrm>
            <a:off x="11277600" y="37617737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Functional use cases include encodings for: Storage (RDBMS), Archival, Metadata catalog (RDBMS), Transfer (XML Schema and web services)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06" name="Rectangle 2034"/>
          <p:cNvSpPr>
            <a:spLocks noChangeArrowheads="1"/>
          </p:cNvSpPr>
          <p:nvPr/>
        </p:nvSpPr>
        <p:spPr bwMode="auto">
          <a:xfrm>
            <a:off x="40995600" y="957943"/>
            <a:ext cx="906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54077" tIns="77040" rIns="154077" bIns="77040" anchor="ctr"/>
          <a:lstStyle/>
          <a:p>
            <a:pPr algn="r" defTabSz="1085850" eaLnBrk="0" hangingPunct="0"/>
            <a:r>
              <a:rPr lang="en-US" sz="9600" b="1" dirty="0" smtClean="0"/>
              <a:t>H11E-1197</a:t>
            </a:r>
            <a:endParaRPr lang="en-US" sz="8800" b="1" i="1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07" name="TextBox 1906"/>
          <p:cNvSpPr txBox="1"/>
          <p:nvPr/>
        </p:nvSpPr>
        <p:spPr>
          <a:xfrm>
            <a:off x="1676400" y="8424902"/>
            <a:ext cx="7543800" cy="711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4000" dirty="0" smtClean="0"/>
              <a:t>An information </a:t>
            </a:r>
            <a:r>
              <a:rPr lang="en-US" sz="4000" dirty="0"/>
              <a:t>model </a:t>
            </a:r>
            <a:r>
              <a:rPr lang="en-US" sz="4000" dirty="0" smtClean="0"/>
              <a:t>is an abstract</a:t>
            </a:r>
            <a:r>
              <a:rPr lang="en-US" sz="4000" dirty="0"/>
              <a:t> </a:t>
            </a:r>
            <a:r>
              <a:rPr lang="en-US" sz="4000" dirty="0" smtClean="0"/>
              <a:t>representation of concepts, their properties and relationships, constraints, and operations between them. </a:t>
            </a:r>
          </a:p>
          <a:p>
            <a:pPr>
              <a:spcAft>
                <a:spcPts val="2000"/>
              </a:spcAft>
            </a:pPr>
            <a:r>
              <a:rPr lang="en-US" sz="4000" dirty="0" smtClean="0"/>
              <a:t>It forms the conceptual foundation for each component of a data system.  In practice, however, information models for each component are often arbitrarily different, limiting capabilities.</a:t>
            </a:r>
          </a:p>
        </p:txBody>
      </p:sp>
      <p:sp>
        <p:nvSpPr>
          <p:cNvPr id="1909" name="Rectangle 3" descr="8_P1010635"/>
          <p:cNvSpPr>
            <a:spLocks noGrp="1" noChangeAspect="1" noChangeArrowheads="1"/>
          </p:cNvSpPr>
          <p:nvPr isPhoto="1"/>
        </p:nvSpPr>
        <p:spPr bwMode="auto">
          <a:xfrm>
            <a:off x="6573768" y="22936200"/>
            <a:ext cx="1503432" cy="2255148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10" name="Picture 1909" descr="P1070261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/>
          <a:stretch/>
        </p:blipFill>
        <p:spPr>
          <a:xfrm>
            <a:off x="14325600" y="21107400"/>
            <a:ext cx="2743200" cy="2387626"/>
          </a:xfrm>
          <a:prstGeom prst="rect">
            <a:avLst/>
          </a:prstGeom>
        </p:spPr>
      </p:pic>
      <p:pic>
        <p:nvPicPr>
          <p:cNvPr id="1911" name="Picture 1910" descr="P107026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23164800"/>
            <a:ext cx="2743200" cy="2057400"/>
          </a:xfrm>
          <a:prstGeom prst="rect">
            <a:avLst/>
          </a:prstGeom>
        </p:spPr>
      </p:pic>
      <p:sp>
        <p:nvSpPr>
          <p:cNvPr id="1912" name="TextBox 1911"/>
          <p:cNvSpPr txBox="1"/>
          <p:nvPr/>
        </p:nvSpPr>
        <p:spPr>
          <a:xfrm>
            <a:off x="1447800" y="26907669"/>
            <a:ext cx="15697200" cy="5581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400" b="1" i="1" dirty="0" smtClean="0"/>
              <a:t>Our goal is to co-develop with the broad geoscience community an information model that can serve as the common conceptual foundation for the next generation of Cyberinfrastructure</a:t>
            </a:r>
            <a:r>
              <a:rPr lang="en-US" sz="3400" dirty="0" smtClean="0"/>
              <a:t>.  Our aim is for deep interoperability across multiple disciplines and systems to support powerful data discovery, access, publication and visualization capabilities.</a:t>
            </a:r>
          </a:p>
          <a:p>
            <a:pPr>
              <a:spcAft>
                <a:spcPts val="2000"/>
              </a:spcAft>
            </a:pPr>
            <a:r>
              <a:rPr lang="en-US" sz="3400" dirty="0"/>
              <a:t>Our motivation arose from the challenges we faced developing an integrated data system prototype for the </a:t>
            </a:r>
            <a:r>
              <a:rPr lang="en-US" sz="3400" dirty="0" smtClean="0"/>
              <a:t>NSF-funded Critical </a:t>
            </a:r>
            <a:r>
              <a:rPr lang="en-US" sz="3400" dirty="0"/>
              <a:t>Zone </a:t>
            </a:r>
            <a:r>
              <a:rPr lang="en-US" sz="3400" dirty="0" smtClean="0"/>
              <a:t>Observatories </a:t>
            </a:r>
            <a:r>
              <a:rPr lang="en-US" sz="3400" dirty="0"/>
              <a:t>(CZO) </a:t>
            </a:r>
            <a:r>
              <a:rPr lang="en-US" sz="3400" dirty="0" smtClean="0"/>
              <a:t>Network </a:t>
            </a:r>
            <a:br>
              <a:rPr lang="en-US" sz="3400" dirty="0" smtClean="0"/>
            </a:br>
            <a:r>
              <a:rPr lang="en-US" sz="3400" dirty="0" smtClean="0"/>
              <a:t>(</a:t>
            </a:r>
            <a:r>
              <a:rPr lang="en-US" sz="3400" dirty="0" smtClean="0">
                <a:hlinkClick r:id="rId13"/>
              </a:rPr>
              <a:t>http://criticalzone.org</a:t>
            </a:r>
            <a:r>
              <a:rPr lang="en-US" sz="3400" dirty="0" smtClean="0"/>
              <a:t>),  </a:t>
            </a:r>
            <a:r>
              <a:rPr lang="en-US" sz="3400" dirty="0"/>
              <a:t>which required strong interoperability between systems that were developed around sensor-based data and those around sample-based data. </a:t>
            </a:r>
            <a:r>
              <a:rPr lang="en-US" sz="3400" dirty="0" smtClean="0"/>
              <a:t>Our design process has included: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2502772"/>
            <a:ext cx="9601200" cy="620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spcAft>
                <a:spcPts val="2000"/>
              </a:spcAft>
              <a:buFont typeface="Arial"/>
              <a:buChar char="•"/>
            </a:pPr>
            <a:r>
              <a:rPr lang="en-US" sz="2800" b="1" u="sng" dirty="0"/>
              <a:t>Science requirements design </a:t>
            </a:r>
            <a:r>
              <a:rPr lang="en-US" sz="2800" b="1" u="sng" dirty="0" smtClean="0"/>
              <a:t>workshop (March 2012, San Diego, CA)</a:t>
            </a:r>
            <a:r>
              <a:rPr lang="en-US" sz="2800" b="1" dirty="0" smtClean="0"/>
              <a:t> </a:t>
            </a:r>
            <a:r>
              <a:rPr lang="en-US" sz="2800" dirty="0"/>
              <a:t>– </a:t>
            </a:r>
            <a:r>
              <a:rPr lang="en-US" sz="2800" dirty="0" smtClean="0"/>
              <a:t>21 Geoscience </a:t>
            </a:r>
            <a:r>
              <a:rPr lang="en-US" sz="2800" dirty="0"/>
              <a:t>community members joined us to define the scope and requirements for ODM2.  This workshop identified data use cases and several specific enhancements to existing data and information models.</a:t>
            </a:r>
          </a:p>
          <a:p>
            <a:pPr marL="352425" indent="-352425">
              <a:spcAft>
                <a:spcPts val="2000"/>
              </a:spcAft>
              <a:buFont typeface="Arial"/>
              <a:buChar char="•"/>
            </a:pPr>
            <a:r>
              <a:rPr lang="en-US" sz="2800" b="1" u="sng" dirty="0"/>
              <a:t>Functional use case design </a:t>
            </a:r>
            <a:r>
              <a:rPr lang="en-US" sz="2800" b="1" u="sng" dirty="0" smtClean="0"/>
              <a:t>workshop (July 2013, Palisades, NY) </a:t>
            </a:r>
            <a:r>
              <a:rPr lang="en-US" sz="2800" b="1" dirty="0" smtClean="0"/>
              <a:t> </a:t>
            </a:r>
            <a:r>
              <a:rPr lang="en-US" sz="2800" dirty="0"/>
              <a:t>– </a:t>
            </a:r>
            <a:r>
              <a:rPr lang="en-US" sz="2800" dirty="0" smtClean="0"/>
              <a:t>18 Geoscience </a:t>
            </a:r>
            <a:r>
              <a:rPr lang="en-US" sz="2800" dirty="0"/>
              <a:t>Cyberinfrastructure community members joined us to identify functional use cases and their requirements.</a:t>
            </a:r>
          </a:p>
          <a:p>
            <a:pPr marL="352425" indent="-352425">
              <a:spcAft>
                <a:spcPts val="2000"/>
              </a:spcAft>
              <a:buFont typeface="Arial"/>
              <a:buChar char="•"/>
            </a:pPr>
            <a:r>
              <a:rPr lang="en-US" sz="2800" b="1" u="sng" dirty="0"/>
              <a:t>Data interoperability </a:t>
            </a:r>
            <a:r>
              <a:rPr lang="en-US" sz="2800" b="1" u="sng" dirty="0" smtClean="0"/>
              <a:t>challenge (TBD)</a:t>
            </a:r>
            <a:r>
              <a:rPr lang="en-US" sz="2800" dirty="0" smtClean="0"/>
              <a:t> </a:t>
            </a:r>
            <a:r>
              <a:rPr lang="en-US" sz="2800" dirty="0"/>
              <a:t>– We will hold a data interoperability challenge to test our information model design and its capabilities for integrating data from our identified data use cases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1913" name="Group 1912"/>
          <p:cNvGrpSpPr/>
          <p:nvPr/>
        </p:nvGrpSpPr>
        <p:grpSpPr>
          <a:xfrm>
            <a:off x="11353800" y="32308800"/>
            <a:ext cx="5638800" cy="5154077"/>
            <a:chOff x="462145" y="285750"/>
            <a:chExt cx="7913051" cy="6286500"/>
          </a:xfrm>
        </p:grpSpPr>
        <p:sp>
          <p:nvSpPr>
            <p:cNvPr id="1914" name="Rounded Rectangle 1913"/>
            <p:cNvSpPr/>
            <p:nvPr/>
          </p:nvSpPr>
          <p:spPr>
            <a:xfrm>
              <a:off x="3333750" y="2571750"/>
              <a:ext cx="2524125" cy="12382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4300" tIns="57150" rIns="114300" bIns="57150"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Information Model</a:t>
              </a:r>
            </a:p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(All)</a:t>
              </a:r>
            </a:p>
          </p:txBody>
        </p:sp>
        <p:sp>
          <p:nvSpPr>
            <p:cNvPr id="1915" name="Can 1914"/>
            <p:cNvSpPr/>
            <p:nvPr/>
          </p:nvSpPr>
          <p:spPr>
            <a:xfrm>
              <a:off x="3690938" y="285750"/>
              <a:ext cx="1809750" cy="161925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4300" tIns="57150" rIns="114300" bIns="5715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</a:rPr>
                <a:t>Storage</a:t>
              </a:r>
              <a:br>
                <a:rPr lang="en-US" sz="1700" dirty="0">
                  <a:solidFill>
                    <a:schemeClr val="tx1"/>
                  </a:solidFill>
                </a:rPr>
              </a:br>
              <a:r>
                <a:rPr lang="en-US" sz="1700" dirty="0">
                  <a:solidFill>
                    <a:schemeClr val="tx1"/>
                  </a:solidFill>
                </a:rPr>
                <a:t>Encoding</a:t>
              </a:r>
            </a:p>
            <a:p>
              <a:pPr algn="ctr"/>
              <a:r>
                <a:rPr lang="en-US" sz="1700" dirty="0">
                  <a:solidFill>
                    <a:schemeClr val="tx1"/>
                  </a:solidFill>
                </a:rPr>
                <a:t>(USU/LDEO)</a:t>
              </a:r>
            </a:p>
          </p:txBody>
        </p:sp>
        <p:sp>
          <p:nvSpPr>
            <p:cNvPr id="1916" name="Can 1915"/>
            <p:cNvSpPr/>
            <p:nvPr/>
          </p:nvSpPr>
          <p:spPr>
            <a:xfrm>
              <a:off x="6565446" y="2166938"/>
              <a:ext cx="1809750" cy="1857375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4300" tIns="57150" rIns="114300" bIns="57150"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Catalog</a:t>
              </a:r>
              <a:br>
                <a:rPr lang="en-US" sz="1800" dirty="0">
                  <a:solidFill>
                    <a:schemeClr val="tx1"/>
                  </a:solidFill>
                </a:rPr>
              </a:br>
              <a:r>
                <a:rPr lang="en-US" sz="1800" dirty="0">
                  <a:solidFill>
                    <a:schemeClr val="tx1"/>
                  </a:solidFill>
                </a:rPr>
                <a:t>Encoding</a:t>
              </a:r>
            </a:p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(SDSC)</a:t>
              </a:r>
            </a:p>
          </p:txBody>
        </p:sp>
        <p:grpSp>
          <p:nvGrpSpPr>
            <p:cNvPr id="1917" name="Group 1916"/>
            <p:cNvGrpSpPr/>
            <p:nvPr/>
          </p:nvGrpSpPr>
          <p:grpSpPr>
            <a:xfrm>
              <a:off x="4286251" y="4857750"/>
              <a:ext cx="3054804" cy="1143000"/>
              <a:chOff x="4185557" y="4572000"/>
              <a:chExt cx="2596243" cy="914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37" name="Rectangle 1936"/>
              <p:cNvSpPr/>
              <p:nvPr/>
            </p:nvSpPr>
            <p:spPr>
              <a:xfrm>
                <a:off x="4185557" y="4572000"/>
                <a:ext cx="19812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Web Service Interface</a:t>
                </a:r>
              </a:p>
              <a:p>
                <a:pPr algn="ctr"/>
                <a:r>
                  <a:rPr lang="en-US" sz="1800">
                    <a:solidFill>
                      <a:schemeClr val="tx1"/>
                    </a:solidFill>
                  </a:rPr>
                  <a:t>(UW)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8" name="Group 1937"/>
              <p:cNvGrpSpPr/>
              <p:nvPr/>
            </p:nvGrpSpPr>
            <p:grpSpPr>
              <a:xfrm>
                <a:off x="6052457" y="4648200"/>
                <a:ext cx="729343" cy="152400"/>
                <a:chOff x="6052457" y="4800600"/>
                <a:chExt cx="729343" cy="152400"/>
              </a:xfrm>
            </p:grpSpPr>
            <p:cxnSp>
              <p:nvCxnSpPr>
                <p:cNvPr id="1948" name="Straight Connector 1947"/>
                <p:cNvCxnSpPr/>
                <p:nvPr/>
              </p:nvCxnSpPr>
              <p:spPr>
                <a:xfrm>
                  <a:off x="6052457" y="4876800"/>
                  <a:ext cx="57694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9" name="Oval 1948"/>
                <p:cNvSpPr/>
                <p:nvPr/>
              </p:nvSpPr>
              <p:spPr>
                <a:xfrm>
                  <a:off x="6629400" y="4800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939" name="Group 1938"/>
              <p:cNvGrpSpPr/>
              <p:nvPr/>
            </p:nvGrpSpPr>
            <p:grpSpPr>
              <a:xfrm>
                <a:off x="6052457" y="4876800"/>
                <a:ext cx="729343" cy="152400"/>
                <a:chOff x="6052457" y="4953000"/>
                <a:chExt cx="729343" cy="152400"/>
              </a:xfrm>
            </p:grpSpPr>
            <p:cxnSp>
              <p:nvCxnSpPr>
                <p:cNvPr id="1946" name="Straight Connector 1945"/>
                <p:cNvCxnSpPr/>
                <p:nvPr/>
              </p:nvCxnSpPr>
              <p:spPr>
                <a:xfrm>
                  <a:off x="6052457" y="5029200"/>
                  <a:ext cx="57694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7" name="Oval 1946"/>
                <p:cNvSpPr/>
                <p:nvPr/>
              </p:nvSpPr>
              <p:spPr>
                <a:xfrm>
                  <a:off x="66294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940" name="Group 1939"/>
              <p:cNvGrpSpPr/>
              <p:nvPr/>
            </p:nvGrpSpPr>
            <p:grpSpPr>
              <a:xfrm>
                <a:off x="6052457" y="5083628"/>
                <a:ext cx="729343" cy="152400"/>
                <a:chOff x="6052457" y="5105400"/>
                <a:chExt cx="729343" cy="152400"/>
              </a:xfrm>
            </p:grpSpPr>
            <p:cxnSp>
              <p:nvCxnSpPr>
                <p:cNvPr id="1944" name="Straight Connector 1943"/>
                <p:cNvCxnSpPr/>
                <p:nvPr/>
              </p:nvCxnSpPr>
              <p:spPr>
                <a:xfrm>
                  <a:off x="6052457" y="5181600"/>
                  <a:ext cx="57694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5" name="Oval 1944"/>
                <p:cNvSpPr/>
                <p:nvPr/>
              </p:nvSpPr>
              <p:spPr>
                <a:xfrm>
                  <a:off x="6629400" y="5105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941" name="Group 1940"/>
              <p:cNvGrpSpPr/>
              <p:nvPr/>
            </p:nvGrpSpPr>
            <p:grpSpPr>
              <a:xfrm>
                <a:off x="6052457" y="5290458"/>
                <a:ext cx="729343" cy="152400"/>
                <a:chOff x="6052457" y="5257800"/>
                <a:chExt cx="729343" cy="152400"/>
              </a:xfrm>
            </p:grpSpPr>
            <p:cxnSp>
              <p:nvCxnSpPr>
                <p:cNvPr id="1942" name="Straight Connector 1941"/>
                <p:cNvCxnSpPr/>
                <p:nvPr/>
              </p:nvCxnSpPr>
              <p:spPr>
                <a:xfrm>
                  <a:off x="6052457" y="5334000"/>
                  <a:ext cx="57694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3" name="Oval 1942"/>
                <p:cNvSpPr/>
                <p:nvPr/>
              </p:nvSpPr>
              <p:spPr>
                <a:xfrm>
                  <a:off x="6629400" y="5257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cxnSp>
          <p:nvCxnSpPr>
            <p:cNvPr id="1918" name="Straight Arrow Connector 1917"/>
            <p:cNvCxnSpPr/>
            <p:nvPr/>
          </p:nvCxnSpPr>
          <p:spPr>
            <a:xfrm flipV="1">
              <a:off x="6630081" y="4139122"/>
              <a:ext cx="506866" cy="432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9" name="Straight Arrow Connector 1918"/>
            <p:cNvCxnSpPr/>
            <p:nvPr/>
          </p:nvCxnSpPr>
          <p:spPr>
            <a:xfrm flipH="1">
              <a:off x="6943044" y="4206307"/>
              <a:ext cx="588510" cy="50176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0" name="Straight Arrow Connector 1919"/>
            <p:cNvCxnSpPr/>
            <p:nvPr/>
          </p:nvCxnSpPr>
          <p:spPr>
            <a:xfrm flipH="1" flipV="1">
              <a:off x="1762126" y="3980090"/>
              <a:ext cx="867455" cy="68716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1" name="Straight Arrow Connector 1920"/>
            <p:cNvCxnSpPr/>
            <p:nvPr/>
          </p:nvCxnSpPr>
          <p:spPr>
            <a:xfrm flipH="1" flipV="1">
              <a:off x="1524002" y="4119560"/>
              <a:ext cx="857249" cy="73819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2" name="Straight Arrow Connector 1921"/>
            <p:cNvCxnSpPr/>
            <p:nvPr/>
          </p:nvCxnSpPr>
          <p:spPr>
            <a:xfrm flipH="1">
              <a:off x="1762125" y="1143000"/>
              <a:ext cx="1476375" cy="7620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3" name="Straight Arrow Connector 1922"/>
            <p:cNvCxnSpPr/>
            <p:nvPr/>
          </p:nvCxnSpPr>
          <p:spPr>
            <a:xfrm flipH="1">
              <a:off x="1905000" y="1285875"/>
              <a:ext cx="1449163" cy="80962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4" name="Straight Arrow Connector 1923"/>
            <p:cNvCxnSpPr/>
            <p:nvPr/>
          </p:nvCxnSpPr>
          <p:spPr>
            <a:xfrm flipH="1" flipV="1">
              <a:off x="5830662" y="1054555"/>
              <a:ext cx="1598839" cy="75519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5" name="Straight Arrow Connector 1924"/>
            <p:cNvCxnSpPr/>
            <p:nvPr/>
          </p:nvCxnSpPr>
          <p:spPr>
            <a:xfrm flipH="1" flipV="1">
              <a:off x="5766027" y="1245053"/>
              <a:ext cx="1598839" cy="75519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6" name="Straight Arrow Connector 1925"/>
            <p:cNvCxnSpPr/>
            <p:nvPr/>
          </p:nvCxnSpPr>
          <p:spPr>
            <a:xfrm flipH="1">
              <a:off x="4759011" y="2000250"/>
              <a:ext cx="86" cy="47625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7" name="Straight Arrow Connector 1926"/>
            <p:cNvCxnSpPr/>
            <p:nvPr/>
          </p:nvCxnSpPr>
          <p:spPr>
            <a:xfrm flipH="1">
              <a:off x="4442645" y="2012155"/>
              <a:ext cx="86" cy="464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8" name="Straight Arrow Connector 1927"/>
            <p:cNvCxnSpPr/>
            <p:nvPr/>
          </p:nvCxnSpPr>
          <p:spPr>
            <a:xfrm flipH="1">
              <a:off x="2500312" y="3048000"/>
              <a:ext cx="73818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9" name="Straight Arrow Connector 1928"/>
            <p:cNvCxnSpPr/>
            <p:nvPr/>
          </p:nvCxnSpPr>
          <p:spPr>
            <a:xfrm flipH="1">
              <a:off x="2571750" y="3252108"/>
              <a:ext cx="6667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0" name="Straight Arrow Connector 1929"/>
            <p:cNvCxnSpPr/>
            <p:nvPr/>
          </p:nvCxnSpPr>
          <p:spPr>
            <a:xfrm flipH="1">
              <a:off x="6000750" y="3238500"/>
              <a:ext cx="4762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1" name="Straight Arrow Connector 1930"/>
            <p:cNvCxnSpPr/>
            <p:nvPr/>
          </p:nvCxnSpPr>
          <p:spPr>
            <a:xfrm flipH="1">
              <a:off x="6034768" y="3048000"/>
              <a:ext cx="4762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2" name="Flowchart: Document 142"/>
            <p:cNvSpPr/>
            <p:nvPr/>
          </p:nvSpPr>
          <p:spPr>
            <a:xfrm>
              <a:off x="762000" y="2214560"/>
              <a:ext cx="1524000" cy="1905000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4300" tIns="57150" rIns="114300" bIns="57150"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Archival Encoding</a:t>
              </a:r>
            </a:p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(USU)</a:t>
              </a:r>
            </a:p>
          </p:txBody>
        </p:sp>
        <p:pic>
          <p:nvPicPr>
            <p:cNvPr id="1933" name="Picture 2" descr="C:\Users\jeff\AppData\Local\Microsoft\Windows\Temporary Internet Files\Content.IE5\57A5VA0U\MC900431578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45" y="3275919"/>
              <a:ext cx="946193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34" name="Straight Arrow Connector 1933"/>
            <p:cNvCxnSpPr/>
            <p:nvPr/>
          </p:nvCxnSpPr>
          <p:spPr>
            <a:xfrm>
              <a:off x="4759011" y="3991995"/>
              <a:ext cx="86" cy="58000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5" name="Straight Arrow Connector 1934"/>
            <p:cNvCxnSpPr/>
            <p:nvPr/>
          </p:nvCxnSpPr>
          <p:spPr>
            <a:xfrm>
              <a:off x="4442644" y="4003900"/>
              <a:ext cx="0" cy="5681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6" name="Flowchart: Document 146"/>
            <p:cNvSpPr/>
            <p:nvPr/>
          </p:nvSpPr>
          <p:spPr>
            <a:xfrm>
              <a:off x="2857500" y="4667250"/>
              <a:ext cx="1524000" cy="1905000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4300" tIns="57150" rIns="114300" bIns="57150"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XML Schema Encoding</a:t>
              </a:r>
            </a:p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(SDSC)</a:t>
              </a:r>
            </a:p>
          </p:txBody>
        </p:sp>
      </p:grpSp>
      <p:sp>
        <p:nvSpPr>
          <p:cNvPr id="1950" name="TextBox 20"/>
          <p:cNvSpPr txBox="1"/>
          <p:nvPr/>
        </p:nvSpPr>
        <p:spPr>
          <a:xfrm>
            <a:off x="17907000" y="21412200"/>
            <a:ext cx="12955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0" algn="l" defTabSz="5120640" rtl="0" eaLnBrk="1" latinLnBrk="0" hangingPunct="1"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 smtClean="0"/>
              <a:t>ODM2 Information </a:t>
            </a:r>
            <a:r>
              <a:rPr lang="en-US" sz="7200" b="1" dirty="0" smtClean="0"/>
              <a:t>Model </a:t>
            </a:r>
            <a:r>
              <a:rPr lang="en-US" sz="7200" b="1" dirty="0" smtClean="0"/>
              <a:t>Design</a:t>
            </a:r>
            <a:endParaRPr lang="en-US" sz="7200" b="1" dirty="0"/>
          </a:p>
        </p:txBody>
      </p:sp>
      <p:sp>
        <p:nvSpPr>
          <p:cNvPr id="1952" name="TextBox 1951"/>
          <p:cNvSpPr txBox="1"/>
          <p:nvPr/>
        </p:nvSpPr>
        <p:spPr>
          <a:xfrm>
            <a:off x="18135600" y="8610600"/>
            <a:ext cx="7772400" cy="661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400" b="1" u="sng" dirty="0" smtClean="0"/>
              <a:t>Little Bear River</a:t>
            </a:r>
            <a:r>
              <a:rPr lang="en-US" sz="3400" u="sng" dirty="0" smtClean="0"/>
              <a:t> </a:t>
            </a:r>
            <a:r>
              <a:rPr lang="en-US" sz="3400" dirty="0" smtClean="0"/>
              <a:t>– Continuous sensor-based observations of hydrologic and water quality variables with water chemistry and suspended sediment samples.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Geographic Scope</a:t>
            </a:r>
            <a:r>
              <a:rPr lang="en-US" sz="3400" dirty="0" smtClean="0"/>
              <a:t>: Utah </a:t>
            </a:r>
            <a:r>
              <a:rPr lang="en-US" sz="3400" dirty="0"/>
              <a:t>w</a:t>
            </a:r>
            <a:r>
              <a:rPr lang="en-US" sz="3400" dirty="0" smtClean="0"/>
              <a:t>atershed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Sampling </a:t>
            </a:r>
            <a:r>
              <a:rPr lang="en-US" sz="3400" b="1" dirty="0" smtClean="0"/>
              <a:t>Features</a:t>
            </a:r>
            <a:r>
              <a:rPr lang="en-US" sz="3400" dirty="0" smtClean="0"/>
              <a:t>:  Stream monitoring and weather stations, soil profiles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Challenges</a:t>
            </a:r>
            <a:r>
              <a:rPr lang="en-US" sz="3400" dirty="0" smtClean="0"/>
              <a:t>: Multiple sites and sensors at each site, instrument offsets, paired sample and sensor observations</a:t>
            </a:r>
          </a:p>
        </p:txBody>
      </p:sp>
      <p:sp>
        <p:nvSpPr>
          <p:cNvPr id="1953" name="TextBox 1952"/>
          <p:cNvSpPr txBox="1"/>
          <p:nvPr/>
        </p:nvSpPr>
        <p:spPr>
          <a:xfrm>
            <a:off x="26060400" y="13452772"/>
            <a:ext cx="7239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200" b="1" u="sng" dirty="0" smtClean="0"/>
              <a:t>PRISM</a:t>
            </a:r>
            <a:r>
              <a:rPr lang="en-US" sz="3200" dirty="0" smtClean="0"/>
              <a:t> – Ocean water column observations using ship-based instrument casts and water chemistry sample collections at multiple depths.</a:t>
            </a:r>
          </a:p>
          <a:p>
            <a:pPr>
              <a:spcAft>
                <a:spcPts val="2000"/>
              </a:spcAft>
            </a:pPr>
            <a:r>
              <a:rPr lang="en-US" sz="3200" b="1" dirty="0" smtClean="0"/>
              <a:t>Geographic Scope: </a:t>
            </a:r>
            <a:r>
              <a:rPr lang="en-US" sz="3200" dirty="0" smtClean="0"/>
              <a:t>Puget Sound (WA)</a:t>
            </a:r>
          </a:p>
          <a:p>
            <a:pPr>
              <a:spcAft>
                <a:spcPts val="2000"/>
              </a:spcAft>
            </a:pPr>
            <a:r>
              <a:rPr lang="en-US" sz="3200" b="1" dirty="0" smtClean="0"/>
              <a:t>Sampling </a:t>
            </a:r>
            <a:r>
              <a:rPr lang="en-US" sz="3200" b="1" dirty="0" smtClean="0"/>
              <a:t>Features</a:t>
            </a:r>
            <a:r>
              <a:rPr lang="en-US" sz="3200" dirty="0" smtClean="0"/>
              <a:t>: Water column, depth profiles, rosette sample collection</a:t>
            </a:r>
          </a:p>
          <a:p>
            <a:pPr>
              <a:spcAft>
                <a:spcPts val="2000"/>
              </a:spcAft>
            </a:pPr>
            <a:r>
              <a:rPr lang="en-US" sz="3200" b="1" dirty="0" smtClean="0"/>
              <a:t>Challenges</a:t>
            </a:r>
            <a:r>
              <a:rPr lang="en-US" sz="3200" dirty="0" smtClean="0"/>
              <a:t>: </a:t>
            </a:r>
            <a:r>
              <a:rPr lang="en-US" sz="3200" dirty="0"/>
              <a:t>Simultaneous sensor observations and sample </a:t>
            </a:r>
            <a:r>
              <a:rPr lang="en-US" sz="3200" dirty="0" smtClean="0"/>
              <a:t>collection, profile </a:t>
            </a:r>
            <a:r>
              <a:rPr lang="en-US" sz="3200" dirty="0" err="1" smtClean="0"/>
              <a:t>upcasts</a:t>
            </a:r>
            <a:r>
              <a:rPr lang="en-US" sz="3200" dirty="0" smtClean="0"/>
              <a:t> and </a:t>
            </a:r>
            <a:r>
              <a:rPr lang="en-US" sz="3200" dirty="0" err="1" smtClean="0"/>
              <a:t>downcasts</a:t>
            </a:r>
            <a:endParaRPr lang="en-US" sz="3200" dirty="0" smtClean="0"/>
          </a:p>
        </p:txBody>
      </p:sp>
      <p:sp>
        <p:nvSpPr>
          <p:cNvPr id="1954" name="TextBox 1953"/>
          <p:cNvSpPr txBox="1"/>
          <p:nvPr/>
        </p:nvSpPr>
        <p:spPr>
          <a:xfrm>
            <a:off x="33756600" y="7315200"/>
            <a:ext cx="7924800" cy="871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400" b="1" u="sng" dirty="0" err="1" smtClean="0"/>
              <a:t>EarthChem</a:t>
            </a:r>
            <a:r>
              <a:rPr lang="en-US" sz="3400" b="1" u="sng" dirty="0" smtClean="0"/>
              <a:t> Data</a:t>
            </a:r>
            <a:r>
              <a:rPr lang="en-US" sz="3400" u="sng" dirty="0" smtClean="0"/>
              <a:t> </a:t>
            </a:r>
            <a:r>
              <a:rPr lang="en-US" sz="3400" dirty="0" smtClean="0"/>
              <a:t>– </a:t>
            </a:r>
            <a:r>
              <a:rPr lang="en-US" sz="3400" dirty="0"/>
              <a:t>Focus on </a:t>
            </a:r>
            <a:r>
              <a:rPr lang="en-US" sz="3400" dirty="0" err="1"/>
              <a:t>PetDB</a:t>
            </a:r>
            <a:r>
              <a:rPr lang="en-US" sz="3400" dirty="0"/>
              <a:t>, including chemical, isotopic, and mineralogical data for igneous and metamorphic rocks, xenolith samples from the Earth’s mantle and lower crust, minerals, and volcanic gases</a:t>
            </a:r>
            <a:r>
              <a:rPr lang="en-US" sz="3400" dirty="0" smtClean="0"/>
              <a:t>.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Geographic Scope</a:t>
            </a:r>
            <a:r>
              <a:rPr lang="en-US" sz="3400" dirty="0" smtClean="0"/>
              <a:t>: Global data repository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Sampling </a:t>
            </a:r>
            <a:r>
              <a:rPr lang="en-US" sz="3400" b="1" dirty="0" smtClean="0"/>
              <a:t>Features</a:t>
            </a:r>
            <a:r>
              <a:rPr lang="en-US" sz="3400" dirty="0" smtClean="0"/>
              <a:t>: </a:t>
            </a:r>
            <a:r>
              <a:rPr lang="en-US" sz="3400" dirty="0"/>
              <a:t>Samples from solid earth sciences and their sub-samples</a:t>
            </a:r>
            <a:endParaRPr lang="en-US" sz="3400" dirty="0" smtClean="0"/>
          </a:p>
          <a:p>
            <a:pPr>
              <a:spcAft>
                <a:spcPts val="2000"/>
              </a:spcAft>
            </a:pPr>
            <a:r>
              <a:rPr lang="en-US" sz="3400" b="1" dirty="0" smtClean="0"/>
              <a:t>Challenges</a:t>
            </a:r>
            <a:r>
              <a:rPr lang="en-US" sz="3400" dirty="0" smtClean="0"/>
              <a:t>: </a:t>
            </a:r>
            <a:r>
              <a:rPr lang="en-US" sz="3400" dirty="0"/>
              <a:t>Extensive metadata for samples/specimens (material, collection, </a:t>
            </a:r>
            <a:r>
              <a:rPr lang="en-US" sz="3400" dirty="0" smtClean="0"/>
              <a:t>preparation, etc.)</a:t>
            </a:r>
            <a:r>
              <a:rPr lang="en-US" sz="3400" dirty="0"/>
              <a:t>, parent-child sample relationships, </a:t>
            </a:r>
            <a:r>
              <a:rPr lang="en-US" sz="3400" dirty="0" smtClean="0"/>
              <a:t>relating observations to published </a:t>
            </a:r>
            <a:r>
              <a:rPr lang="en-US" sz="3400" dirty="0"/>
              <a:t>results, diversity of methods &amp; data quality measures</a:t>
            </a:r>
            <a:endParaRPr lang="en-US" sz="3400" dirty="0" smtClean="0"/>
          </a:p>
        </p:txBody>
      </p:sp>
      <p:sp>
        <p:nvSpPr>
          <p:cNvPr id="1955" name="TextBox 1954"/>
          <p:cNvSpPr txBox="1"/>
          <p:nvPr/>
        </p:nvSpPr>
        <p:spPr>
          <a:xfrm>
            <a:off x="41605200" y="13184625"/>
            <a:ext cx="8077200" cy="609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400" b="1" u="sng" dirty="0" smtClean="0"/>
              <a:t>Christina River</a:t>
            </a:r>
            <a:r>
              <a:rPr lang="en-US" sz="3400" u="sng" dirty="0" smtClean="0"/>
              <a:t> </a:t>
            </a:r>
            <a:r>
              <a:rPr lang="en-US" sz="3400" dirty="0" smtClean="0"/>
              <a:t>– Hydrologic observations and geochemical composition of sediment deposits, suspended sediments, and potential sources. 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Geographic scope:</a:t>
            </a:r>
            <a:r>
              <a:rPr lang="en-US" sz="3400" dirty="0" smtClean="0"/>
              <a:t> Delaware river tributary</a:t>
            </a:r>
            <a:endParaRPr lang="en-US" sz="3400" b="1" dirty="0" smtClean="0"/>
          </a:p>
          <a:p>
            <a:pPr>
              <a:spcAft>
                <a:spcPts val="2000"/>
              </a:spcAft>
            </a:pPr>
            <a:r>
              <a:rPr lang="en-US" sz="3400" b="1" dirty="0" smtClean="0"/>
              <a:t>Sampling </a:t>
            </a:r>
            <a:r>
              <a:rPr lang="en-US" sz="3400" b="1" dirty="0" smtClean="0"/>
              <a:t>Features</a:t>
            </a:r>
            <a:r>
              <a:rPr lang="en-US" sz="3400" dirty="0" smtClean="0"/>
              <a:t>: Stream gauges, soil pits, sediment cores, overland flow collectors</a:t>
            </a:r>
          </a:p>
          <a:p>
            <a:pPr>
              <a:spcAft>
                <a:spcPts val="2000"/>
              </a:spcAft>
            </a:pPr>
            <a:r>
              <a:rPr lang="en-US" sz="3400" b="1" dirty="0" smtClean="0"/>
              <a:t>Challenges</a:t>
            </a:r>
            <a:r>
              <a:rPr lang="en-US" sz="3400" dirty="0" smtClean="0"/>
              <a:t>: Sample size/density fractions, parent-child sample relationships, sensor and sample data integration</a:t>
            </a:r>
          </a:p>
        </p:txBody>
      </p:sp>
      <p:pic>
        <p:nvPicPr>
          <p:cNvPr id="1956" name="Picture 1955" descr="\\fish\Working\Projects\NSF Little Bear River Testbed\Monitoring\LBR Site Photos\ISCO\DSCN192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135600" y="15316200"/>
            <a:ext cx="3657600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SCN192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0" y="15316201"/>
            <a:ext cx="3657599" cy="27431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354800" y="17869144"/>
            <a:ext cx="4624044" cy="17142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060400" y="8988623"/>
            <a:ext cx="7239000" cy="3619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136600" y="12722423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Source:  http</a:t>
            </a:r>
            <a:r>
              <a:rPr lang="en-US" sz="1400" dirty="0"/>
              <a:t>://</a:t>
            </a:r>
            <a:r>
              <a:rPr lang="en-US" sz="1400" dirty="0" err="1"/>
              <a:t>www.prism.washington.edu</a:t>
            </a:r>
            <a:r>
              <a:rPr lang="en-US" sz="1400" dirty="0"/>
              <a:t>/story/</a:t>
            </a:r>
            <a:r>
              <a:rPr lang="en-US" sz="1400" dirty="0" err="1"/>
              <a:t>PRISM+Cruises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r="35596"/>
          <a:stretch/>
        </p:blipFill>
        <p:spPr>
          <a:xfrm>
            <a:off x="45262800" y="7391400"/>
            <a:ext cx="4253257" cy="495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57" name="Picture 195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21185524"/>
            <a:ext cx="3206786" cy="40366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189400" y="8839200"/>
            <a:ext cx="4064000" cy="30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58" name="Picture 1957" descr="Bushveld_Cores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34044" y="16898644"/>
            <a:ext cx="3312111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959" name="Picture 1958" descr="SoilSample.jp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/>
          <a:stretch/>
        </p:blipFill>
        <p:spPr>
          <a:xfrm>
            <a:off x="36576000" y="16306800"/>
            <a:ext cx="1958263" cy="13689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960" name="Picture 1959" descr="ice_core_hands.jp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7"/>
          <a:stretch/>
        </p:blipFill>
        <p:spPr>
          <a:xfrm rot="5400000">
            <a:off x="39823896" y="18411502"/>
            <a:ext cx="1734002" cy="91459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961" name="Picture 1960" descr="HEALY_sampl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235" y="18022162"/>
            <a:ext cx="1983965" cy="16374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63" name="Picture 1962" descr="WaterSampling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800" y="16071500"/>
            <a:ext cx="2345734" cy="17593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64" name="TextBox 1963"/>
          <p:cNvSpPr txBox="1"/>
          <p:nvPr/>
        </p:nvSpPr>
        <p:spPr>
          <a:xfrm>
            <a:off x="41986200" y="124206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</a:t>
            </a:r>
            <a:r>
              <a:rPr lang="en-US" sz="1400" dirty="0"/>
              <a:t>Source: https://</a:t>
            </a:r>
            <a:r>
              <a:rPr lang="en-US" sz="1400" dirty="0" err="1"/>
              <a:t>criticalzone.org</a:t>
            </a:r>
            <a:r>
              <a:rPr lang="en-US" sz="1400" dirty="0"/>
              <a:t>/</a:t>
            </a:r>
            <a:r>
              <a:rPr lang="en-US" sz="1400" dirty="0" err="1"/>
              <a:t>christina</a:t>
            </a:r>
            <a:r>
              <a:rPr lang="en-US" sz="1400" dirty="0"/>
              <a:t>/infrastructure/sample-collection-resources-</a:t>
            </a:r>
            <a:r>
              <a:rPr lang="en-US" sz="1400" dirty="0" err="1"/>
              <a:t>christina</a:t>
            </a:r>
            <a:r>
              <a:rPr lang="en-US" sz="1400" dirty="0"/>
              <a:t>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021018" y="19812000"/>
            <a:ext cx="2798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>
                <a:solidFill>
                  <a:schemeClr val="tx2">
                    <a:lumMod val="75000"/>
                  </a:schemeClr>
                </a:solidFill>
              </a:rPr>
              <a:t>A broad set of geoscience data use cases covering water, soil, mineral, and air is driving our design.</a:t>
            </a:r>
            <a:endParaRPr lang="en-US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45772439" y="22860000"/>
            <a:ext cx="3757561" cy="1981200"/>
          </a:xfrm>
          <a:prstGeom prst="wedgeRoundRectCallout">
            <a:avLst>
              <a:gd name="adj1" fmla="val -52301"/>
              <a:gd name="adj2" fmla="val 990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Observation “Results” can be grouped into “Datasets” and related to other “Results”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5" name="Rounded Rectangular Callout 1964"/>
          <p:cNvSpPr/>
          <p:nvPr/>
        </p:nvSpPr>
        <p:spPr>
          <a:xfrm>
            <a:off x="46558200" y="29870400"/>
            <a:ext cx="2971800" cy="2362200"/>
          </a:xfrm>
          <a:prstGeom prst="wedgeRoundRectCallout">
            <a:avLst>
              <a:gd name="adj1" fmla="val -76076"/>
              <a:gd name="adj2" fmla="val 2890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Observations can have “Results” of many types.  A “Result” can have one or more “Result Values”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6" name="Rounded Rectangular Callout 1965"/>
          <p:cNvSpPr/>
          <p:nvPr/>
        </p:nvSpPr>
        <p:spPr>
          <a:xfrm>
            <a:off x="34442400" y="22326600"/>
            <a:ext cx="4748161" cy="1447800"/>
          </a:xfrm>
          <a:prstGeom prst="wedgeRoundRectCallout">
            <a:avLst>
              <a:gd name="adj1" fmla="val 3761"/>
              <a:gd name="adj2" fmla="val 1063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An “Observation” is an “Action” that has a “Result.” Not all “Actions” produce “Results”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7" name="Rounded Rectangular Callout 1966"/>
          <p:cNvSpPr/>
          <p:nvPr/>
        </p:nvSpPr>
        <p:spPr>
          <a:xfrm>
            <a:off x="36347400" y="32689800"/>
            <a:ext cx="4748161" cy="990600"/>
          </a:xfrm>
          <a:prstGeom prst="wedgeRoundRectCallout">
            <a:avLst>
              <a:gd name="adj1" fmla="val -29345"/>
              <a:gd name="adj2" fmla="val -936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Both “Actions” and “Results” have metadata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8" name="Rounded Rectangular Callout 1967"/>
          <p:cNvSpPr/>
          <p:nvPr/>
        </p:nvSpPr>
        <p:spPr>
          <a:xfrm>
            <a:off x="18211800" y="27965400"/>
            <a:ext cx="3891935" cy="1828800"/>
          </a:xfrm>
          <a:prstGeom prst="wedgeRoundRectCallout">
            <a:avLst>
              <a:gd name="adj1" fmla="val 104185"/>
              <a:gd name="adj2" fmla="val 6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“Sampling Features” include “Sites” and “Specimens” – but may also include other feature types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9" name="Rounded Rectangular Callout 1968"/>
          <p:cNvSpPr/>
          <p:nvPr/>
        </p:nvSpPr>
        <p:spPr>
          <a:xfrm>
            <a:off x="25222200" y="22860000"/>
            <a:ext cx="7772400" cy="1219200"/>
          </a:xfrm>
          <a:prstGeom prst="wedgeRoundRectCallout">
            <a:avLst>
              <a:gd name="adj1" fmla="val 19519"/>
              <a:gd name="adj2" fmla="val 9460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Relationships between “Specimens” and the “Site” at which they were collected are captured in “</a:t>
            </a:r>
            <a:r>
              <a:rPr lang="en-US" sz="2400" dirty="0" err="1" smtClean="0">
                <a:solidFill>
                  <a:schemeClr val="tx1"/>
                </a:solidFill>
              </a:rPr>
              <a:t>FeatureParents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70" name="Rounded Rectangular Callout 1969"/>
          <p:cNvSpPr/>
          <p:nvPr/>
        </p:nvSpPr>
        <p:spPr>
          <a:xfrm>
            <a:off x="27279600" y="35204400"/>
            <a:ext cx="5059516" cy="1447800"/>
          </a:xfrm>
          <a:prstGeom prst="wedgeRoundRectCallout">
            <a:avLst>
              <a:gd name="adj1" fmla="val -12599"/>
              <a:gd name="adj2" fmla="val -954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“Actions” are performed by “People” that may be affiliated with an “Organization”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71" name="Rounded Rectangular Callout 1970"/>
          <p:cNvSpPr/>
          <p:nvPr/>
        </p:nvSpPr>
        <p:spPr>
          <a:xfrm>
            <a:off x="40309800" y="22174200"/>
            <a:ext cx="4900561" cy="1371600"/>
          </a:xfrm>
          <a:prstGeom prst="wedgeRoundRectCallout">
            <a:avLst>
              <a:gd name="adj1" fmla="val -38785"/>
              <a:gd name="adj2" fmla="val 17541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Observation “Results” can be of many different types, including time series, single measurements, etc.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72" name="Rounded Rectangular Callout 1971"/>
          <p:cNvSpPr/>
          <p:nvPr/>
        </p:nvSpPr>
        <p:spPr>
          <a:xfrm>
            <a:off x="18364200" y="24307800"/>
            <a:ext cx="3733800" cy="1600200"/>
          </a:xfrm>
          <a:prstGeom prst="wedgeRoundRectCallout">
            <a:avLst>
              <a:gd name="adj1" fmla="val 115904"/>
              <a:gd name="adj2" fmla="val 214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Other relationships among </a:t>
            </a:r>
            <a:r>
              <a:rPr lang="en-US" sz="2400" dirty="0" err="1" smtClean="0">
                <a:solidFill>
                  <a:schemeClr val="tx1"/>
                </a:solidFill>
              </a:rPr>
              <a:t>SamplingFeatures</a:t>
            </a:r>
            <a:r>
              <a:rPr lang="en-US" sz="2400" dirty="0" smtClean="0">
                <a:solidFill>
                  <a:schemeClr val="tx1"/>
                </a:solidFill>
              </a:rPr>
              <a:t> can be expressed – including “</a:t>
            </a:r>
            <a:r>
              <a:rPr lang="en-US" sz="2400" dirty="0" err="1" smtClean="0">
                <a:solidFill>
                  <a:schemeClr val="tx1"/>
                </a:solidFill>
              </a:rPr>
              <a:t>SpatialOffsets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297100" y="5374775"/>
            <a:ext cx="3517900" cy="873625"/>
          </a:xfrm>
          <a:prstGeom prst="rect">
            <a:avLst/>
          </a:prstGeom>
        </p:spPr>
      </p:pic>
      <p:pic>
        <p:nvPicPr>
          <p:cNvPr id="1973" name="Picture 1972" descr="IEDA_final2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0"/>
            <a:ext cx="4724400" cy="113976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983200" y="30190380"/>
            <a:ext cx="7239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Additional Features Not Shown</a:t>
            </a:r>
          </a:p>
          <a:p>
            <a:r>
              <a:rPr lang="en-US" sz="2800" b="1" u="sng" dirty="0" smtClean="0"/>
              <a:t>General extensibility extension </a:t>
            </a:r>
            <a:r>
              <a:rPr lang="en-US" sz="2800" dirty="0" smtClean="0"/>
              <a:t>– extend any of the core entities</a:t>
            </a:r>
          </a:p>
          <a:p>
            <a:r>
              <a:rPr lang="en-US" sz="2800" b="1" u="sng" dirty="0" smtClean="0"/>
              <a:t>Samples extension </a:t>
            </a:r>
            <a:r>
              <a:rPr lang="en-US" sz="2800" dirty="0" smtClean="0"/>
              <a:t>– represent more extensive metadata about samples and analyses</a:t>
            </a:r>
          </a:p>
          <a:p>
            <a:r>
              <a:rPr lang="en-US" sz="2800" b="1" u="sng" dirty="0" smtClean="0"/>
              <a:t>Sensors extension</a:t>
            </a:r>
            <a:r>
              <a:rPr lang="en-US" sz="2800" dirty="0" smtClean="0"/>
              <a:t> – describe and manage sensor infrastructure</a:t>
            </a:r>
          </a:p>
          <a:p>
            <a:r>
              <a:rPr lang="en-US" sz="2800" b="1" u="sng" dirty="0" smtClean="0"/>
              <a:t>Provenance extension</a:t>
            </a:r>
            <a:r>
              <a:rPr lang="en-US" sz="2800" dirty="0" smtClean="0"/>
              <a:t> – store relationships among original and derived data</a:t>
            </a:r>
          </a:p>
          <a:p>
            <a:r>
              <a:rPr lang="en-US" sz="2800" b="1" u="sng" dirty="0" smtClean="0"/>
              <a:t>Annotations extension</a:t>
            </a:r>
            <a:r>
              <a:rPr lang="en-US" sz="2800" dirty="0" smtClean="0"/>
              <a:t> – add data qualifying comments and annotations to entities in the model</a:t>
            </a:r>
          </a:p>
          <a:p>
            <a:r>
              <a:rPr lang="en-US" sz="2800" b="1" u="sng" dirty="0" smtClean="0"/>
              <a:t>Controlled vocabularies </a:t>
            </a:r>
            <a:r>
              <a:rPr lang="en-US" sz="2800" dirty="0" smtClean="0"/>
              <a:t>– community vocabularies for many attributes in the model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0" y="37047611"/>
            <a:ext cx="1981200" cy="166198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3070800" y="37719000"/>
            <a:ext cx="15773400" cy="930976"/>
          </a:xfrm>
          <a:prstGeom prst="rect">
            <a:avLst/>
          </a:prstGeom>
          <a:noFill/>
        </p:spPr>
        <p:txBody>
          <a:bodyPr wrap="square" lIns="99011" tIns="49506" rIns="99011" bIns="49506" rtlCol="0">
            <a:spAutoFit/>
          </a:bodyPr>
          <a:lstStyle/>
          <a:p>
            <a:r>
              <a:rPr lang="en-US" sz="5400" b="1" dirty="0" smtClean="0"/>
              <a:t>ODM2 is on </a:t>
            </a:r>
            <a:r>
              <a:rPr lang="en-US" sz="5400" b="1" dirty="0" err="1" smtClean="0"/>
              <a:t>GitHUB</a:t>
            </a:r>
            <a:r>
              <a:rPr lang="en-US" sz="5400" b="1" dirty="0" smtClean="0"/>
              <a:t>:  </a:t>
            </a:r>
            <a:r>
              <a:rPr lang="en-US" sz="5400" dirty="0" smtClean="0">
                <a:hlinkClick r:id="rId30"/>
              </a:rPr>
              <a:t>https</a:t>
            </a:r>
            <a:r>
              <a:rPr lang="en-US" sz="5400" dirty="0">
                <a:hlinkClick r:id="rId30"/>
              </a:rPr>
              <a:t>://</a:t>
            </a:r>
            <a:r>
              <a:rPr lang="en-US" sz="5400" dirty="0" smtClean="0">
                <a:hlinkClick r:id="rId30"/>
              </a:rPr>
              <a:t>github.com/UCHIC/</a:t>
            </a:r>
            <a:r>
              <a:rPr lang="en-US" sz="5400" dirty="0" smtClean="0">
                <a:hlinkClick r:id="rId30"/>
              </a:rPr>
              <a:t>ODM2</a:t>
            </a:r>
            <a:r>
              <a:rPr lang="en-US" sz="5400" dirty="0" smtClean="0"/>
              <a:t>  </a:t>
            </a:r>
            <a:endParaRPr lang="en-US" sz="5400" dirty="0"/>
          </a:p>
        </p:txBody>
      </p:sp>
      <p:pic>
        <p:nvPicPr>
          <p:cNvPr id="111" name="Picture 2" descr="http://his.cuahsi.org/images/HISb.gif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57" y="19507200"/>
            <a:ext cx="345694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09000" y="33985200"/>
            <a:ext cx="8229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Project Status and Milestones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Requirements gathering and community design workshops complete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Core information model nearly complete and undergoing testing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Samples and sensors extensions undergoing revision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R</a:t>
            </a:r>
            <a:r>
              <a:rPr lang="en-US" sz="2800" dirty="0" smtClean="0"/>
              <a:t>DBMS data storage schema undergoing testing using data use cases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2367200" y="33985200"/>
            <a:ext cx="7086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Next Steps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Work on data transfer schema and web service interfaces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Investigate catalog schema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Investigate implications for data archival schema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Data interoperability challenge workshop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</p:txBody>
      </p:sp>
      <p:pic>
        <p:nvPicPr>
          <p:cNvPr id="121" name="Picture 42" descr="4c_top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060011"/>
            <a:ext cx="3276600" cy="11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2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1112</Words>
  <Application>Microsoft Macintosh PowerPoint</Application>
  <PresentationFormat>Custom</PresentationFormat>
  <Paragraphs>93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Horsburgh</dc:creator>
  <cp:lastModifiedBy>Jeffery Horsburgh</cp:lastModifiedBy>
  <cp:revision>104</cp:revision>
  <cp:lastPrinted>2012-03-27T20:22:28Z</cp:lastPrinted>
  <dcterms:created xsi:type="dcterms:W3CDTF">2012-03-27T15:58:32Z</dcterms:created>
  <dcterms:modified xsi:type="dcterms:W3CDTF">2013-12-04T17:46:48Z</dcterms:modified>
</cp:coreProperties>
</file>