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38404800"/>
  <p:notesSz cx="9144000" cy="6858000"/>
  <p:defaultText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19" d="100"/>
          <a:sy n="19" d="100"/>
        </p:scale>
        <p:origin x="-1914" y="-180"/>
      </p:cViewPr>
      <p:guideLst>
        <p:guide orient="horz" pos="12096"/>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643906-5198-4E6D-A359-299757353D14}" type="datetimeFigureOut">
              <a:rPr lang="en-US" smtClean="0"/>
              <a:pPr/>
              <a:t>12/11/2008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643906-5198-4E6D-A359-299757353D14}" type="datetimeFigureOut">
              <a:rPr lang="en-US" smtClean="0"/>
              <a:pPr/>
              <a:t>12/11/2008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643906-5198-4E6D-A359-299757353D14}" type="datetimeFigureOut">
              <a:rPr lang="en-US" smtClean="0"/>
              <a:pPr/>
              <a:t>12/11/2008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643906-5198-4E6D-A359-299757353D14}" type="datetimeFigureOut">
              <a:rPr lang="en-US" smtClean="0"/>
              <a:pPr/>
              <a:t>12/11/2008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643906-5198-4E6D-A359-299757353D14}" type="datetimeFigureOut">
              <a:rPr lang="en-US" smtClean="0"/>
              <a:pPr/>
              <a:t>12/11/2008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643906-5198-4E6D-A359-299757353D14}" type="datetimeFigureOut">
              <a:rPr lang="en-US" smtClean="0"/>
              <a:pPr/>
              <a:t>12/11/2008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smtClean="0"/>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643906-5198-4E6D-A359-299757353D14}" type="datetimeFigureOut">
              <a:rPr lang="en-US" smtClean="0"/>
              <a:pPr/>
              <a:t>12/11/2008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643906-5198-4E6D-A359-299757353D14}" type="datetimeFigureOut">
              <a:rPr lang="en-US" smtClean="0"/>
              <a:pPr/>
              <a:t>12/11/2008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43906-5198-4E6D-A359-299757353D14}" type="datetimeFigureOut">
              <a:rPr lang="en-US" smtClean="0"/>
              <a:pPr/>
              <a:t>12/11/2008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smtClean="0"/>
              <a:t>Click to edit Master title style</a:t>
            </a:r>
            <a:endParaRPr lang="en-US"/>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643906-5198-4E6D-A359-299757353D14}" type="datetimeFigureOut">
              <a:rPr lang="en-US" smtClean="0"/>
              <a:pPr/>
              <a:t>12/11/2008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643906-5198-4E6D-A359-299757353D14}" type="datetimeFigureOut">
              <a:rPr lang="en-US" smtClean="0"/>
              <a:pPr/>
              <a:t>12/11/2008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1CDC5-529A-4D3A-ABDA-8440C82532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EF643906-5198-4E6D-A359-299757353D14}" type="datetimeFigureOut">
              <a:rPr lang="en-US" smtClean="0"/>
              <a:pPr/>
              <a:t>12/11/2008</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5E11CDC5-529A-4D3A-ABDA-8440C82532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064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5120640" rtl="0" eaLnBrk="1" latinLnBrk="0" hangingPunct="1">
        <a:spcBef>
          <a:spcPct val="20000"/>
        </a:spcBef>
        <a:buFont typeface="Arial" pitchFamily="34" charset="0"/>
        <a:buChar char="•"/>
        <a:defRPr sz="17900" kern="1200">
          <a:solidFill>
            <a:schemeClr val="tx1"/>
          </a:solidFill>
          <a:latin typeface="+mn-lt"/>
          <a:ea typeface="+mn-ea"/>
          <a:cs typeface="+mn-cs"/>
        </a:defRPr>
      </a:lvl1pPr>
      <a:lvl2pPr marL="4160520" indent="-1600200" algn="l" defTabSz="5120640"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400800" indent="-1280160" algn="l" defTabSz="5120640"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96112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2144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8176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4208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0240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62720" indent="-1280160" algn="l" defTabSz="5120640"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6.wmf"/><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jpeg"/><Relationship Id="rId24" Type="http://schemas.openxmlformats.org/officeDocument/2006/relationships/image" Target="../media/image22.wmf"/><Relationship Id="rId5" Type="http://schemas.openxmlformats.org/officeDocument/2006/relationships/image" Target="../media/image4.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3.jpeg"/><Relationship Id="rId9" Type="http://schemas.openxmlformats.org/officeDocument/2006/relationships/hyperlink" Target="http://www.campbellsci.com/03001-wind-sentry" TargetMode="External"/><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69"/>
          <p:cNvSpPr>
            <a:spLocks noChangeArrowheads="1"/>
          </p:cNvSpPr>
          <p:nvPr/>
        </p:nvSpPr>
        <p:spPr bwMode="auto">
          <a:xfrm>
            <a:off x="914400" y="914400"/>
            <a:ext cx="49377600" cy="36576000"/>
          </a:xfrm>
          <a:prstGeom prst="rect">
            <a:avLst/>
          </a:prstGeom>
          <a:noFill/>
          <a:ln w="152400">
            <a:solidFill>
              <a:srgbClr val="326598"/>
            </a:solidFill>
            <a:miter lim="800000"/>
            <a:headEnd/>
            <a:tailEnd/>
          </a:ln>
        </p:spPr>
        <p:txBody>
          <a:bodyPr wrap="none" anchor="ctr"/>
          <a:lstStyle/>
          <a:p>
            <a:pPr eaLnBrk="0" hangingPunct="0"/>
            <a:endParaRPr lang="en-US"/>
          </a:p>
        </p:txBody>
      </p:sp>
      <p:sp>
        <p:nvSpPr>
          <p:cNvPr id="4" name="Text Box 13"/>
          <p:cNvSpPr txBox="1">
            <a:spLocks noChangeArrowheads="1"/>
          </p:cNvSpPr>
          <p:nvPr/>
        </p:nvSpPr>
        <p:spPr bwMode="auto">
          <a:xfrm>
            <a:off x="44653200" y="5486400"/>
            <a:ext cx="5334000" cy="830997"/>
          </a:xfrm>
          <a:prstGeom prst="rect">
            <a:avLst/>
          </a:prstGeom>
          <a:noFill/>
          <a:ln w="9525" algn="ctr">
            <a:noFill/>
            <a:miter lim="800000"/>
            <a:headEnd/>
            <a:tailEnd/>
          </a:ln>
        </p:spPr>
        <p:txBody>
          <a:bodyPr wrap="square">
            <a:spAutoFit/>
          </a:bodyPr>
          <a:lstStyle/>
          <a:p>
            <a:pPr algn="ctr" defTabSz="4389438"/>
            <a:r>
              <a:rPr lang="en-US" sz="2400" dirty="0">
                <a:latin typeface="Times New Roman" pitchFamily="18" charset="0"/>
              </a:rPr>
              <a:t>This work is funded by </a:t>
            </a:r>
            <a:r>
              <a:rPr lang="en-US" sz="2400" dirty="0" smtClean="0">
                <a:latin typeface="Times New Roman" pitchFamily="18" charset="0"/>
              </a:rPr>
              <a:t>National </a:t>
            </a:r>
            <a:r>
              <a:rPr lang="en-US" sz="2400" dirty="0">
                <a:latin typeface="Times New Roman" pitchFamily="18" charset="0"/>
              </a:rPr>
              <a:t>Science </a:t>
            </a:r>
            <a:r>
              <a:rPr lang="en-US" sz="2400" dirty="0" smtClean="0">
                <a:latin typeface="Times New Roman" pitchFamily="18" charset="0"/>
              </a:rPr>
              <a:t>Foundation Grant EAR 0622374</a:t>
            </a:r>
            <a:endParaRPr lang="en-US" sz="2400" dirty="0">
              <a:latin typeface="Times New Roman" pitchFamily="18" charset="0"/>
            </a:endParaRPr>
          </a:p>
        </p:txBody>
      </p:sp>
      <p:pic>
        <p:nvPicPr>
          <p:cNvPr id="5" name="Picture 16" descr="nsf4c"/>
          <p:cNvPicPr>
            <a:picLocks noChangeAspect="1" noChangeArrowheads="1"/>
          </p:cNvPicPr>
          <p:nvPr/>
        </p:nvPicPr>
        <p:blipFill>
          <a:blip r:embed="rId2"/>
          <a:srcRect/>
          <a:stretch>
            <a:fillRect/>
          </a:stretch>
        </p:blipFill>
        <p:spPr bwMode="auto">
          <a:xfrm>
            <a:off x="45872400" y="2514600"/>
            <a:ext cx="2895600" cy="2895600"/>
          </a:xfrm>
          <a:prstGeom prst="rect">
            <a:avLst/>
          </a:prstGeom>
          <a:noFill/>
          <a:ln w="9525">
            <a:noFill/>
            <a:miter lim="800000"/>
            <a:headEnd/>
            <a:tailEnd/>
          </a:ln>
        </p:spPr>
      </p:pic>
      <p:sp>
        <p:nvSpPr>
          <p:cNvPr id="6" name="Rectangle 2033"/>
          <p:cNvSpPr>
            <a:spLocks noChangeArrowheads="1"/>
          </p:cNvSpPr>
          <p:nvPr/>
        </p:nvSpPr>
        <p:spPr bwMode="auto">
          <a:xfrm>
            <a:off x="3505200" y="1420813"/>
            <a:ext cx="44653200" cy="4751387"/>
          </a:xfrm>
          <a:prstGeom prst="rect">
            <a:avLst/>
          </a:prstGeom>
          <a:noFill/>
          <a:ln w="9525">
            <a:noFill/>
            <a:miter lim="800000"/>
            <a:headEnd/>
            <a:tailEnd/>
          </a:ln>
          <a:effectLst/>
        </p:spPr>
        <p:txBody>
          <a:bodyPr lIns="154077" tIns="77040" rIns="154077" bIns="77040" anchor="ctr"/>
          <a:lstStyle/>
          <a:p>
            <a:pPr algn="ctr" defTabSz="1085850" eaLnBrk="0" hangingPunct="0"/>
            <a:r>
              <a:rPr lang="en-US" sz="17000" b="1" dirty="0" smtClean="0">
                <a:solidFill>
                  <a:schemeClr val="tx2"/>
                </a:solidFill>
                <a:latin typeface="+mj-lt"/>
              </a:rPr>
              <a:t>Accessing and Sharing Data Using the </a:t>
            </a:r>
            <a:br>
              <a:rPr lang="en-US" sz="17000" b="1" dirty="0" smtClean="0">
                <a:solidFill>
                  <a:schemeClr val="tx2"/>
                </a:solidFill>
                <a:latin typeface="+mj-lt"/>
              </a:rPr>
            </a:br>
            <a:r>
              <a:rPr lang="en-US" sz="17000" b="1" dirty="0" smtClean="0">
                <a:solidFill>
                  <a:schemeClr val="tx2"/>
                </a:solidFill>
                <a:latin typeface="+mj-lt"/>
              </a:rPr>
              <a:t>CUAHSI Hydrologic Information System</a:t>
            </a:r>
            <a:endParaRPr lang="en-US" sz="17000" b="1" i="1" spc="1000" dirty="0">
              <a:solidFill>
                <a:schemeClr val="tx2"/>
              </a:solidFill>
              <a:latin typeface="+mj-lt"/>
            </a:endParaRPr>
          </a:p>
        </p:txBody>
      </p:sp>
      <p:pic>
        <p:nvPicPr>
          <p:cNvPr id="14" name="Picture 2" descr="\\research-file\crwr\Projects\CUAHSI\Internal\Logos\logo_big.bmp"/>
          <p:cNvPicPr>
            <a:picLocks noChangeAspect="1" noChangeArrowheads="1"/>
          </p:cNvPicPr>
          <p:nvPr/>
        </p:nvPicPr>
        <p:blipFill>
          <a:blip r:embed="rId3"/>
          <a:srcRect/>
          <a:stretch>
            <a:fillRect/>
          </a:stretch>
        </p:blipFill>
        <p:spPr bwMode="auto">
          <a:xfrm>
            <a:off x="2819401" y="1371600"/>
            <a:ext cx="3886199" cy="2976475"/>
          </a:xfrm>
          <a:prstGeom prst="rect">
            <a:avLst/>
          </a:prstGeom>
          <a:noFill/>
        </p:spPr>
      </p:pic>
      <p:sp>
        <p:nvSpPr>
          <p:cNvPr id="15" name="TextBox 14"/>
          <p:cNvSpPr txBox="1"/>
          <p:nvPr/>
        </p:nvSpPr>
        <p:spPr>
          <a:xfrm>
            <a:off x="1104085" y="4343400"/>
            <a:ext cx="7201715" cy="2339102"/>
          </a:xfrm>
          <a:prstGeom prst="rect">
            <a:avLst/>
          </a:prstGeom>
          <a:noFill/>
        </p:spPr>
        <p:txBody>
          <a:bodyPr wrap="none" rtlCol="0">
            <a:spAutoFit/>
          </a:bodyPr>
          <a:lstStyle/>
          <a:p>
            <a:pPr algn="ctr"/>
            <a:r>
              <a:rPr lang="en-US" sz="8000" cap="small" dirty="0" smtClean="0"/>
              <a:t>CUAHSI HIS</a:t>
            </a:r>
          </a:p>
          <a:p>
            <a:pPr algn="ctr"/>
            <a:r>
              <a:rPr lang="en-US" sz="6600" dirty="0" smtClean="0">
                <a:solidFill>
                  <a:schemeClr val="tx2"/>
                </a:solidFill>
              </a:rPr>
              <a:t>http://his.cuahsi.org</a:t>
            </a:r>
            <a:endParaRPr lang="en-US" sz="6600" dirty="0">
              <a:solidFill>
                <a:schemeClr val="tx2"/>
              </a:solidFill>
            </a:endParaRPr>
          </a:p>
        </p:txBody>
      </p:sp>
      <p:sp>
        <p:nvSpPr>
          <p:cNvPr id="7" name="Rectangle 37"/>
          <p:cNvSpPr>
            <a:spLocks noChangeArrowheads="1"/>
          </p:cNvSpPr>
          <p:nvPr/>
        </p:nvSpPr>
        <p:spPr bwMode="auto">
          <a:xfrm>
            <a:off x="1219200" y="34594800"/>
            <a:ext cx="15849600" cy="2590800"/>
          </a:xfrm>
          <a:prstGeom prst="rect">
            <a:avLst/>
          </a:prstGeom>
          <a:solidFill>
            <a:srgbClr val="336699"/>
          </a:solidFill>
          <a:ln w="76200">
            <a:solidFill>
              <a:schemeClr val="tx1"/>
            </a:solidFill>
            <a:miter lim="800000"/>
            <a:headEnd/>
            <a:tailEnd/>
          </a:ln>
          <a:effectLst/>
        </p:spPr>
        <p:txBody>
          <a:bodyPr wrap="none" anchor="ctr"/>
          <a:lstStyle/>
          <a:p>
            <a:endParaRPr lang="en-US"/>
          </a:p>
        </p:txBody>
      </p:sp>
      <p:sp>
        <p:nvSpPr>
          <p:cNvPr id="8" name="Text Box 16"/>
          <p:cNvSpPr txBox="1">
            <a:spLocks noChangeAspect="1" noChangeArrowheads="1"/>
          </p:cNvSpPr>
          <p:nvPr/>
        </p:nvSpPr>
        <p:spPr bwMode="auto">
          <a:xfrm>
            <a:off x="1370149" y="36323080"/>
            <a:ext cx="13336451" cy="369332"/>
          </a:xfrm>
          <a:prstGeom prst="rect">
            <a:avLst/>
          </a:prstGeom>
          <a:noFill/>
          <a:ln w="9525">
            <a:noFill/>
            <a:miter lim="800000"/>
            <a:headEnd/>
            <a:tailEnd/>
          </a:ln>
        </p:spPr>
        <p:txBody>
          <a:bodyPr wrap="square">
            <a:spAutoFit/>
          </a:bodyPr>
          <a:lstStyle/>
          <a:p>
            <a:pPr defTabSz="4702175"/>
            <a:r>
              <a:rPr lang="en-US" sz="1800" b="1" dirty="0" err="1">
                <a:solidFill>
                  <a:schemeClr val="bg1"/>
                </a:solidFill>
                <a:latin typeface="Times New Roman" pitchFamily="18" charset="0"/>
              </a:rPr>
              <a:t>Ilya</a:t>
            </a:r>
            <a:r>
              <a:rPr lang="en-US" sz="1800" b="1" dirty="0">
                <a:solidFill>
                  <a:schemeClr val="bg1"/>
                </a:solidFill>
                <a:latin typeface="Times New Roman" pitchFamily="18" charset="0"/>
              </a:rPr>
              <a:t> </a:t>
            </a:r>
            <a:r>
              <a:rPr lang="en-US" sz="1800" b="1" dirty="0" err="1">
                <a:solidFill>
                  <a:schemeClr val="bg1"/>
                </a:solidFill>
                <a:latin typeface="Times New Roman" pitchFamily="18" charset="0"/>
              </a:rPr>
              <a:t>Zaslavsky</a:t>
            </a:r>
            <a:r>
              <a:rPr lang="en-US" sz="1800" dirty="0">
                <a:solidFill>
                  <a:schemeClr val="bg1"/>
                </a:solidFill>
                <a:latin typeface="Times New Roman" pitchFamily="18" charset="0"/>
              </a:rPr>
              <a:t>, San Diego Supercomputer Center, University of California, San Diego, San Diego, CA 92093, zaslavsk@sdsc.edu</a:t>
            </a:r>
          </a:p>
        </p:txBody>
      </p:sp>
      <p:sp>
        <p:nvSpPr>
          <p:cNvPr id="9" name="Text Box 17"/>
          <p:cNvSpPr txBox="1">
            <a:spLocks noChangeAspect="1" noChangeArrowheads="1"/>
          </p:cNvSpPr>
          <p:nvPr/>
        </p:nvSpPr>
        <p:spPr bwMode="auto">
          <a:xfrm>
            <a:off x="1370149" y="35239260"/>
            <a:ext cx="13107851" cy="369332"/>
          </a:xfrm>
          <a:prstGeom prst="rect">
            <a:avLst/>
          </a:prstGeom>
          <a:noFill/>
          <a:ln w="9525">
            <a:noFill/>
            <a:miter lim="800000"/>
            <a:headEnd/>
            <a:tailEnd/>
          </a:ln>
        </p:spPr>
        <p:txBody>
          <a:bodyPr wrap="square">
            <a:spAutoFit/>
          </a:bodyPr>
          <a:lstStyle/>
          <a:p>
            <a:pPr defTabSz="4702175"/>
            <a:r>
              <a:rPr lang="en-US" sz="1800" b="1" dirty="0">
                <a:solidFill>
                  <a:schemeClr val="bg1"/>
                </a:solidFill>
                <a:latin typeface="Times New Roman" pitchFamily="18" charset="0"/>
              </a:rPr>
              <a:t>David G. </a:t>
            </a:r>
            <a:r>
              <a:rPr lang="en-US" sz="1800" b="1" dirty="0" err="1">
                <a:solidFill>
                  <a:schemeClr val="bg1"/>
                </a:solidFill>
                <a:latin typeface="Times New Roman" pitchFamily="18" charset="0"/>
              </a:rPr>
              <a:t>Tarboton</a:t>
            </a:r>
            <a:r>
              <a:rPr lang="en-US" sz="1800" dirty="0">
                <a:solidFill>
                  <a:schemeClr val="bg1"/>
                </a:solidFill>
                <a:latin typeface="Times New Roman" pitchFamily="18" charset="0"/>
              </a:rPr>
              <a:t>, Utah State University, 4110 Old Main Hill, Logan, UT </a:t>
            </a:r>
            <a:r>
              <a:rPr lang="en-US" sz="1800" dirty="0" smtClean="0">
                <a:solidFill>
                  <a:schemeClr val="bg1"/>
                </a:solidFill>
                <a:latin typeface="Times New Roman" pitchFamily="18" charset="0"/>
              </a:rPr>
              <a:t>84322-4110, </a:t>
            </a:r>
            <a:r>
              <a:rPr lang="en-US" sz="1800" dirty="0">
                <a:solidFill>
                  <a:schemeClr val="bg1"/>
                </a:solidFill>
                <a:latin typeface="Times New Roman" pitchFamily="18" charset="0"/>
              </a:rPr>
              <a:t>(435) 797-3172, david.tarboton@usu.edu</a:t>
            </a:r>
          </a:p>
        </p:txBody>
      </p:sp>
      <p:sp>
        <p:nvSpPr>
          <p:cNvPr id="10" name="Text Box 18"/>
          <p:cNvSpPr txBox="1">
            <a:spLocks noChangeAspect="1" noChangeArrowheads="1"/>
          </p:cNvSpPr>
          <p:nvPr/>
        </p:nvSpPr>
        <p:spPr bwMode="auto">
          <a:xfrm>
            <a:off x="1370149" y="35621250"/>
            <a:ext cx="12453257" cy="356235"/>
          </a:xfrm>
          <a:prstGeom prst="rect">
            <a:avLst/>
          </a:prstGeom>
          <a:noFill/>
          <a:ln w="9525">
            <a:noFill/>
            <a:miter lim="800000"/>
            <a:headEnd/>
            <a:tailEnd/>
          </a:ln>
        </p:spPr>
        <p:txBody>
          <a:bodyPr>
            <a:spAutoFit/>
          </a:bodyPr>
          <a:lstStyle/>
          <a:p>
            <a:pPr defTabSz="4702175"/>
            <a:r>
              <a:rPr lang="en-US" sz="1800" b="1" dirty="0">
                <a:solidFill>
                  <a:schemeClr val="bg1"/>
                </a:solidFill>
                <a:latin typeface="Times New Roman" pitchFamily="18" charset="0"/>
              </a:rPr>
              <a:t>Jeffery S. </a:t>
            </a:r>
            <a:r>
              <a:rPr lang="en-US" sz="1800" b="1" dirty="0" err="1">
                <a:solidFill>
                  <a:schemeClr val="bg1"/>
                </a:solidFill>
                <a:latin typeface="Times New Roman" pitchFamily="18" charset="0"/>
              </a:rPr>
              <a:t>Horsburgh</a:t>
            </a:r>
            <a:r>
              <a:rPr lang="en-US" sz="1800" dirty="0">
                <a:solidFill>
                  <a:schemeClr val="bg1"/>
                </a:solidFill>
                <a:latin typeface="Times New Roman" pitchFamily="18" charset="0"/>
              </a:rPr>
              <a:t>, Utah State University, 8200 Old Main Hill, Logan, UT 84322-8200, (435) 797-2946, jeff.horsburgh@usu.edu</a:t>
            </a:r>
          </a:p>
        </p:txBody>
      </p:sp>
      <p:sp>
        <p:nvSpPr>
          <p:cNvPr id="12" name="Text Box 20"/>
          <p:cNvSpPr txBox="1">
            <a:spLocks noChangeAspect="1" noChangeArrowheads="1"/>
          </p:cNvSpPr>
          <p:nvPr/>
        </p:nvSpPr>
        <p:spPr bwMode="auto">
          <a:xfrm>
            <a:off x="4992914" y="34594800"/>
            <a:ext cx="5827244" cy="623026"/>
          </a:xfrm>
          <a:prstGeom prst="rect">
            <a:avLst/>
          </a:prstGeom>
          <a:noFill/>
          <a:ln w="9525">
            <a:noFill/>
            <a:miter lim="800000"/>
            <a:headEnd/>
            <a:tailEnd/>
          </a:ln>
        </p:spPr>
        <p:txBody>
          <a:bodyPr>
            <a:spAutoFit/>
          </a:bodyPr>
          <a:lstStyle/>
          <a:p>
            <a:pPr algn="ctr" defTabSz="4702175">
              <a:spcBef>
                <a:spcPct val="50000"/>
              </a:spcBef>
            </a:pPr>
            <a:r>
              <a:rPr lang="en-US" sz="3600" b="1" dirty="0">
                <a:solidFill>
                  <a:schemeClr val="bg1"/>
                </a:solidFill>
                <a:latin typeface="Times New Roman" pitchFamily="18" charset="0"/>
              </a:rPr>
              <a:t>Contact Information</a:t>
            </a:r>
          </a:p>
        </p:txBody>
      </p:sp>
      <p:pic>
        <p:nvPicPr>
          <p:cNvPr id="13" name="Picture 165" descr="hislogohighres"/>
          <p:cNvPicPr>
            <a:picLocks noChangeAspect="1" noChangeArrowheads="1"/>
          </p:cNvPicPr>
          <p:nvPr/>
        </p:nvPicPr>
        <p:blipFill>
          <a:blip r:embed="rId4" cstate="print"/>
          <a:srcRect r="60274"/>
          <a:stretch>
            <a:fillRect/>
          </a:stretch>
        </p:blipFill>
        <p:spPr bwMode="auto">
          <a:xfrm>
            <a:off x="14804571" y="34890891"/>
            <a:ext cx="2188754" cy="2034087"/>
          </a:xfrm>
          <a:prstGeom prst="rect">
            <a:avLst/>
          </a:prstGeom>
          <a:noFill/>
        </p:spPr>
      </p:pic>
      <p:sp>
        <p:nvSpPr>
          <p:cNvPr id="17" name="Text Box 19"/>
          <p:cNvSpPr txBox="1">
            <a:spLocks noChangeAspect="1" noChangeArrowheads="1"/>
          </p:cNvSpPr>
          <p:nvPr/>
        </p:nvSpPr>
        <p:spPr bwMode="auto">
          <a:xfrm>
            <a:off x="1370148" y="35989359"/>
            <a:ext cx="13717451" cy="369332"/>
          </a:xfrm>
          <a:prstGeom prst="rect">
            <a:avLst/>
          </a:prstGeom>
          <a:noFill/>
          <a:ln w="9525">
            <a:noFill/>
            <a:miter lim="800000"/>
            <a:headEnd/>
            <a:tailEnd/>
          </a:ln>
        </p:spPr>
        <p:txBody>
          <a:bodyPr wrap="square">
            <a:spAutoFit/>
          </a:bodyPr>
          <a:lstStyle/>
          <a:p>
            <a:pPr defTabSz="4702175"/>
            <a:r>
              <a:rPr lang="en-US" sz="1800" b="1" dirty="0" smtClean="0">
                <a:solidFill>
                  <a:schemeClr val="bg1"/>
                </a:solidFill>
                <a:latin typeface="Times New Roman" pitchFamily="18" charset="0"/>
              </a:rPr>
              <a:t>Timothy L. </a:t>
            </a:r>
            <a:r>
              <a:rPr lang="en-US" sz="1800" b="1" dirty="0" err="1" smtClean="0">
                <a:solidFill>
                  <a:schemeClr val="bg1"/>
                </a:solidFill>
                <a:latin typeface="Times New Roman" pitchFamily="18" charset="0"/>
              </a:rPr>
              <a:t>Whiteaker</a:t>
            </a:r>
            <a:r>
              <a:rPr lang="en-US" sz="1800" b="1" dirty="0" smtClean="0">
                <a:solidFill>
                  <a:schemeClr val="bg1"/>
                </a:solidFill>
                <a:latin typeface="Times New Roman" pitchFamily="18" charset="0"/>
              </a:rPr>
              <a:t>,</a:t>
            </a:r>
            <a:r>
              <a:rPr lang="en-US" sz="1800" dirty="0" smtClean="0">
                <a:solidFill>
                  <a:schemeClr val="bg1"/>
                </a:solidFill>
                <a:latin typeface="Times New Roman" pitchFamily="18" charset="0"/>
              </a:rPr>
              <a:t> The University </a:t>
            </a:r>
            <a:r>
              <a:rPr lang="en-US" sz="1800" dirty="0">
                <a:solidFill>
                  <a:schemeClr val="bg1"/>
                </a:solidFill>
                <a:latin typeface="Times New Roman" pitchFamily="18" charset="0"/>
              </a:rPr>
              <a:t>of Texas at Austin, </a:t>
            </a:r>
            <a:r>
              <a:rPr lang="en-US" sz="1800" dirty="0" smtClean="0">
                <a:solidFill>
                  <a:schemeClr val="bg1"/>
                </a:solidFill>
                <a:latin typeface="Times New Roman" pitchFamily="18" charset="0"/>
              </a:rPr>
              <a:t>Center for Research in Water Resources, Austin</a:t>
            </a:r>
            <a:r>
              <a:rPr lang="en-US" sz="1800" dirty="0">
                <a:solidFill>
                  <a:schemeClr val="bg1"/>
                </a:solidFill>
                <a:latin typeface="Times New Roman" pitchFamily="18" charset="0"/>
              </a:rPr>
              <a:t>, TX 78712, </a:t>
            </a:r>
            <a:r>
              <a:rPr lang="en-US" sz="1800" dirty="0" smtClean="0">
                <a:solidFill>
                  <a:schemeClr val="bg1"/>
                </a:solidFill>
                <a:latin typeface="Times New Roman" pitchFamily="18" charset="0"/>
              </a:rPr>
              <a:t>twhit@mail.utexas.edu</a:t>
            </a:r>
            <a:endParaRPr lang="en-US" sz="1800" dirty="0">
              <a:solidFill>
                <a:schemeClr val="bg1"/>
              </a:solidFill>
              <a:latin typeface="Times New Roman" pitchFamily="18" charset="0"/>
            </a:endParaRPr>
          </a:p>
        </p:txBody>
      </p:sp>
      <p:sp>
        <p:nvSpPr>
          <p:cNvPr id="11" name="Text Box 19"/>
          <p:cNvSpPr txBox="1">
            <a:spLocks noChangeAspect="1" noChangeArrowheads="1"/>
          </p:cNvSpPr>
          <p:nvPr/>
        </p:nvSpPr>
        <p:spPr bwMode="auto">
          <a:xfrm>
            <a:off x="1370149" y="36667440"/>
            <a:ext cx="13869851" cy="369332"/>
          </a:xfrm>
          <a:prstGeom prst="rect">
            <a:avLst/>
          </a:prstGeom>
          <a:noFill/>
          <a:ln w="9525">
            <a:noFill/>
            <a:miter lim="800000"/>
            <a:headEnd/>
            <a:tailEnd/>
          </a:ln>
        </p:spPr>
        <p:txBody>
          <a:bodyPr wrap="square">
            <a:spAutoFit/>
          </a:bodyPr>
          <a:lstStyle/>
          <a:p>
            <a:pPr defTabSz="4702175"/>
            <a:r>
              <a:rPr lang="en-US" sz="1800" b="1" dirty="0">
                <a:solidFill>
                  <a:schemeClr val="bg1"/>
                </a:solidFill>
                <a:latin typeface="Times New Roman" pitchFamily="18" charset="0"/>
              </a:rPr>
              <a:t>David R. </a:t>
            </a:r>
            <a:r>
              <a:rPr lang="en-US" sz="1800" b="1" dirty="0" err="1">
                <a:solidFill>
                  <a:schemeClr val="bg1"/>
                </a:solidFill>
                <a:latin typeface="Times New Roman" pitchFamily="18" charset="0"/>
              </a:rPr>
              <a:t>Maidment</a:t>
            </a:r>
            <a:r>
              <a:rPr lang="en-US" sz="1800" dirty="0">
                <a:solidFill>
                  <a:schemeClr val="bg1"/>
                </a:solidFill>
                <a:latin typeface="Times New Roman" pitchFamily="18" charset="0"/>
              </a:rPr>
              <a:t>, </a:t>
            </a:r>
            <a:r>
              <a:rPr lang="en-US" sz="1800" dirty="0" smtClean="0">
                <a:solidFill>
                  <a:schemeClr val="bg1"/>
                </a:solidFill>
                <a:latin typeface="Times New Roman" pitchFamily="18" charset="0"/>
              </a:rPr>
              <a:t>The University </a:t>
            </a:r>
            <a:r>
              <a:rPr lang="en-US" sz="1800" dirty="0">
                <a:solidFill>
                  <a:schemeClr val="bg1"/>
                </a:solidFill>
                <a:latin typeface="Times New Roman" pitchFamily="18" charset="0"/>
              </a:rPr>
              <a:t>of Texas at Austin, </a:t>
            </a:r>
            <a:r>
              <a:rPr lang="en-US" sz="1800" dirty="0" smtClean="0">
                <a:solidFill>
                  <a:schemeClr val="bg1"/>
                </a:solidFill>
                <a:latin typeface="Times New Roman" pitchFamily="18" charset="0"/>
              </a:rPr>
              <a:t>Center for Research in Water Resources, Austin</a:t>
            </a:r>
            <a:r>
              <a:rPr lang="en-US" sz="1800" dirty="0">
                <a:solidFill>
                  <a:schemeClr val="bg1"/>
                </a:solidFill>
                <a:latin typeface="Times New Roman" pitchFamily="18" charset="0"/>
              </a:rPr>
              <a:t>, TX 78712, maidment@mail.utexas.edu</a:t>
            </a:r>
          </a:p>
        </p:txBody>
      </p:sp>
      <p:sp>
        <p:nvSpPr>
          <p:cNvPr id="18" name="Rectangle 2034"/>
          <p:cNvSpPr>
            <a:spLocks noChangeArrowheads="1"/>
          </p:cNvSpPr>
          <p:nvPr/>
        </p:nvSpPr>
        <p:spPr bwMode="auto">
          <a:xfrm>
            <a:off x="40995600" y="914400"/>
            <a:ext cx="9067800" cy="1600200"/>
          </a:xfrm>
          <a:prstGeom prst="rect">
            <a:avLst/>
          </a:prstGeom>
          <a:noFill/>
          <a:ln w="9525">
            <a:noFill/>
            <a:miter lim="800000"/>
            <a:headEnd/>
            <a:tailEnd/>
          </a:ln>
          <a:effectLst/>
        </p:spPr>
        <p:txBody>
          <a:bodyPr lIns="154077" tIns="77040" rIns="154077" bIns="77040" anchor="ctr"/>
          <a:lstStyle/>
          <a:p>
            <a:pPr algn="r" defTabSz="1085850" eaLnBrk="0" hangingPunct="0"/>
            <a:r>
              <a:rPr lang="en-US" sz="11500" dirty="0" smtClean="0"/>
              <a:t>C21A-0504</a:t>
            </a:r>
            <a:endParaRPr lang="en-US" sz="9600" b="1" i="1" baseline="30000" dirty="0">
              <a:effectLst>
                <a:outerShdw blurRad="38100" dist="38100" dir="2700000" algn="tl">
                  <a:srgbClr val="C0C0C0"/>
                </a:outerShdw>
              </a:effectLst>
            </a:endParaRPr>
          </a:p>
        </p:txBody>
      </p:sp>
      <p:sp>
        <p:nvSpPr>
          <p:cNvPr id="19" name="Rectangle 2169"/>
          <p:cNvSpPr>
            <a:spLocks noChangeArrowheads="1"/>
          </p:cNvSpPr>
          <p:nvPr/>
        </p:nvSpPr>
        <p:spPr bwMode="auto">
          <a:xfrm>
            <a:off x="914400" y="914400"/>
            <a:ext cx="49377600" cy="5900738"/>
          </a:xfrm>
          <a:prstGeom prst="rect">
            <a:avLst/>
          </a:prstGeom>
          <a:noFill/>
          <a:ln w="152400">
            <a:solidFill>
              <a:srgbClr val="326598"/>
            </a:solidFill>
            <a:miter lim="800000"/>
            <a:headEnd/>
            <a:tailEnd/>
          </a:ln>
        </p:spPr>
        <p:txBody>
          <a:bodyPr wrap="none" anchor="ctr"/>
          <a:lstStyle/>
          <a:p>
            <a:pPr eaLnBrk="0" hangingPunct="0"/>
            <a:endParaRPr lang="en-US"/>
          </a:p>
        </p:txBody>
      </p:sp>
      <p:sp>
        <p:nvSpPr>
          <p:cNvPr id="20" name="Rectangle 2169"/>
          <p:cNvSpPr>
            <a:spLocks noChangeArrowheads="1"/>
          </p:cNvSpPr>
          <p:nvPr/>
        </p:nvSpPr>
        <p:spPr bwMode="auto">
          <a:xfrm>
            <a:off x="1219200" y="7162800"/>
            <a:ext cx="15849600" cy="9525000"/>
          </a:xfrm>
          <a:prstGeom prst="rect">
            <a:avLst/>
          </a:prstGeom>
          <a:noFill/>
          <a:ln w="76200">
            <a:solidFill>
              <a:srgbClr val="326598"/>
            </a:solidFill>
            <a:miter lim="800000"/>
            <a:headEnd/>
            <a:tailEnd/>
          </a:ln>
        </p:spPr>
        <p:txBody>
          <a:bodyPr wrap="none" anchor="ctr"/>
          <a:lstStyle/>
          <a:p>
            <a:pPr eaLnBrk="0" hangingPunct="0"/>
            <a:endParaRPr lang="en-US"/>
          </a:p>
        </p:txBody>
      </p:sp>
      <p:sp>
        <p:nvSpPr>
          <p:cNvPr id="21" name="TextBox 20"/>
          <p:cNvSpPr txBox="1"/>
          <p:nvPr/>
        </p:nvSpPr>
        <p:spPr>
          <a:xfrm>
            <a:off x="3429000" y="7562671"/>
            <a:ext cx="3384388" cy="1200329"/>
          </a:xfrm>
          <a:prstGeom prst="rect">
            <a:avLst/>
          </a:prstGeom>
          <a:noFill/>
        </p:spPr>
        <p:txBody>
          <a:bodyPr wrap="none" rtlCol="0">
            <a:spAutoFit/>
          </a:bodyPr>
          <a:lstStyle/>
          <a:p>
            <a:r>
              <a:rPr lang="en-US" sz="7200" b="1" dirty="0" smtClean="0"/>
              <a:t>Abstract</a:t>
            </a:r>
            <a:endParaRPr lang="en-US" sz="7200" b="1" dirty="0"/>
          </a:p>
        </p:txBody>
      </p:sp>
      <p:sp>
        <p:nvSpPr>
          <p:cNvPr id="22" name="Oval 21"/>
          <p:cNvSpPr/>
          <p:nvPr/>
        </p:nvSpPr>
        <p:spPr>
          <a:xfrm>
            <a:off x="1447800" y="7391400"/>
            <a:ext cx="1676400" cy="1600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1</a:t>
            </a:r>
            <a:endParaRPr lang="en-US" dirty="0"/>
          </a:p>
        </p:txBody>
      </p:sp>
      <p:sp>
        <p:nvSpPr>
          <p:cNvPr id="23" name="TextBox 22"/>
          <p:cNvSpPr txBox="1"/>
          <p:nvPr/>
        </p:nvSpPr>
        <p:spPr>
          <a:xfrm>
            <a:off x="1524000" y="9188708"/>
            <a:ext cx="15011400" cy="7417415"/>
          </a:xfrm>
          <a:prstGeom prst="rect">
            <a:avLst/>
          </a:prstGeom>
          <a:noFill/>
        </p:spPr>
        <p:txBody>
          <a:bodyPr wrap="square" rtlCol="0">
            <a:spAutoFit/>
          </a:bodyPr>
          <a:lstStyle/>
          <a:p>
            <a:r>
              <a:rPr lang="en-US" sz="2800" dirty="0" smtClean="0"/>
              <a:t>The Consortium of Universities for the Advancement of Hydrologic Science, Inc (CUAHSI) has a Hydrologic Information System (HIS) </a:t>
            </a:r>
            <a:r>
              <a:rPr lang="en-US" sz="2800" dirty="0" smtClean="0"/>
              <a:t>project</a:t>
            </a:r>
            <a:r>
              <a:rPr lang="en-US" sz="2800" dirty="0" smtClean="0"/>
              <a:t> </a:t>
            </a:r>
            <a:r>
              <a:rPr lang="en-US" sz="2800" dirty="0" smtClean="0"/>
              <a:t>that</a:t>
            </a:r>
            <a:r>
              <a:rPr lang="en-US" sz="2800" dirty="0" smtClean="0"/>
              <a:t> </a:t>
            </a:r>
            <a:r>
              <a:rPr lang="en-US" sz="2800" dirty="0" smtClean="0"/>
              <a:t>is developing infrastructure to support the sharing of hydrologic data through web services and tools for data discovery, access and publication.  Centralized data services support access to </a:t>
            </a:r>
            <a:r>
              <a:rPr lang="en-US" sz="2800" dirty="0" smtClean="0"/>
              <a:t>national </a:t>
            </a:r>
            <a:r>
              <a:rPr lang="en-US" sz="2800" dirty="0" smtClean="0"/>
              <a:t>d</a:t>
            </a:r>
            <a:r>
              <a:rPr lang="en-US" sz="2800" dirty="0" smtClean="0"/>
              <a:t>atasets </a:t>
            </a:r>
            <a:r>
              <a:rPr lang="en-US" sz="2800" dirty="0" smtClean="0"/>
              <a:t>such as the USGS National Water Information System (NWIS) and </a:t>
            </a:r>
            <a:r>
              <a:rPr lang="en-US" sz="2800" dirty="0" smtClean="0"/>
              <a:t>STORET, </a:t>
            </a:r>
            <a:r>
              <a:rPr lang="en-US" sz="2800" dirty="0" smtClean="0"/>
              <a:t>in a standard way.  Distributed data services allow users to establish their own server and publish their data through CUAHSI HIS web services.  Once such a data service is registered within HIS Central, it becomes searchable and accessible through the centralized discovery and data access tools.  The HIS is founded upon an information model for observations at stationary points that supports its data services.  This is implemented as both XML </a:t>
            </a:r>
            <a:r>
              <a:rPr lang="en-US" sz="2800" dirty="0" smtClean="0"/>
              <a:t>and a </a:t>
            </a:r>
            <a:r>
              <a:rPr lang="en-US" sz="2800" dirty="0" smtClean="0"/>
              <a:t>relational database schema for transmission and storage of data respectively.  </a:t>
            </a:r>
            <a:r>
              <a:rPr lang="en-US" sz="2800" dirty="0" err="1" smtClean="0"/>
              <a:t>WaterML</a:t>
            </a:r>
            <a:r>
              <a:rPr lang="en-US" sz="2800" dirty="0" smtClean="0"/>
              <a:t> is the XML based data transmission </a:t>
            </a:r>
            <a:r>
              <a:rPr lang="en-US" sz="2800" dirty="0" smtClean="0"/>
              <a:t>language </a:t>
            </a:r>
            <a:r>
              <a:rPr lang="en-US" sz="2800" dirty="0" smtClean="0"/>
              <a:t>that underlies the machine to machine communications, while the Observations Data Model (ODM) is a relational database model for persistent data storage.  Web services support access to hydrologic data stored in ODM and transmitted using </a:t>
            </a:r>
            <a:r>
              <a:rPr lang="en-US" sz="2800" dirty="0" err="1" smtClean="0"/>
              <a:t>WaterML</a:t>
            </a:r>
            <a:r>
              <a:rPr lang="en-US" sz="2800" dirty="0" smtClean="0"/>
              <a:t> directly from applications software such as Excel, MATLAB and </a:t>
            </a:r>
            <a:r>
              <a:rPr lang="en-US" sz="2800" dirty="0" err="1" smtClean="0"/>
              <a:t>ArcGIS</a:t>
            </a:r>
            <a:r>
              <a:rPr lang="en-US" sz="2800" dirty="0" smtClean="0"/>
              <a:t> that have Simple Object Access Protocol (SOAP) capability.  A significant value of web services derives from the capability to use them from within a user’s preferred analysis environment, rather than requiring a user to learn new software.  This allows a user to work with data from national and academic sources, almost as though it was on their local disk.  </a:t>
            </a:r>
            <a:endParaRPr lang="en-US" sz="2800" dirty="0"/>
          </a:p>
        </p:txBody>
      </p:sp>
      <p:grpSp>
        <p:nvGrpSpPr>
          <p:cNvPr id="93" name="Group 92"/>
          <p:cNvGrpSpPr/>
          <p:nvPr/>
        </p:nvGrpSpPr>
        <p:grpSpPr>
          <a:xfrm>
            <a:off x="17602200" y="10591800"/>
            <a:ext cx="10257810" cy="8449119"/>
            <a:chOff x="22783800" y="11125200"/>
            <a:chExt cx="10257810" cy="8449119"/>
          </a:xfrm>
        </p:grpSpPr>
        <p:sp>
          <p:nvSpPr>
            <p:cNvPr id="25" name="Text Box 36"/>
            <p:cNvSpPr txBox="1">
              <a:spLocks noChangeArrowheads="1"/>
            </p:cNvSpPr>
            <p:nvPr/>
          </p:nvSpPr>
          <p:spPr bwMode="auto">
            <a:xfrm>
              <a:off x="22783800" y="18004659"/>
              <a:ext cx="10257810" cy="1569660"/>
            </a:xfrm>
            <a:prstGeom prst="rect">
              <a:avLst/>
            </a:prstGeom>
            <a:noFill/>
            <a:ln w="9525">
              <a:noFill/>
              <a:miter lim="800000"/>
              <a:headEnd/>
              <a:tailEnd/>
            </a:ln>
            <a:effectLst/>
          </p:spPr>
          <p:txBody>
            <a:bodyPr wrap="square">
              <a:spAutoFit/>
            </a:bodyPr>
            <a:lstStyle/>
            <a:p>
              <a:pPr defTabSz="4702175">
                <a:spcBef>
                  <a:spcPct val="50000"/>
                </a:spcBef>
              </a:pPr>
              <a:r>
                <a:rPr lang="en-US" sz="2400" dirty="0"/>
                <a:t>ODM logical data model.  The primary key field for each table is designated with a {PK} label.  Foreign keys are designated with a {FK} label.  The lines between tables show relationships with cardinality indicated by numbers and labeled with the name and directionality of the relationship.</a:t>
              </a:r>
            </a:p>
          </p:txBody>
        </p:sp>
        <p:pic>
          <p:nvPicPr>
            <p:cNvPr id="26" name="Picture 166" descr="ODM 1"/>
            <p:cNvPicPr>
              <a:picLocks noChangeAspect="1" noChangeArrowheads="1"/>
            </p:cNvPicPr>
            <p:nvPr/>
          </p:nvPicPr>
          <p:blipFill>
            <a:blip r:embed="rId5" cstate="print"/>
            <a:srcRect/>
            <a:stretch>
              <a:fillRect/>
            </a:stretch>
          </p:blipFill>
          <p:spPr bwMode="auto">
            <a:xfrm>
              <a:off x="22829701" y="11125200"/>
              <a:ext cx="10156225" cy="6768070"/>
            </a:xfrm>
            <a:prstGeom prst="rect">
              <a:avLst/>
            </a:prstGeom>
            <a:noFill/>
            <a:ln w="12700">
              <a:noFill/>
              <a:miter lim="800000"/>
              <a:headEnd/>
              <a:tailEnd/>
            </a:ln>
          </p:spPr>
        </p:pic>
      </p:grpSp>
      <p:pic>
        <p:nvPicPr>
          <p:cNvPr id="27" name="Picture 148"/>
          <p:cNvPicPr>
            <a:picLocks noChangeAspect="1" noChangeArrowheads="1"/>
          </p:cNvPicPr>
          <p:nvPr/>
        </p:nvPicPr>
        <p:blipFill>
          <a:blip r:embed="rId6"/>
          <a:srcRect/>
          <a:stretch>
            <a:fillRect/>
          </a:stretch>
        </p:blipFill>
        <p:spPr bwMode="auto">
          <a:xfrm>
            <a:off x="26289000" y="23686289"/>
            <a:ext cx="6812573" cy="4660111"/>
          </a:xfrm>
          <a:prstGeom prst="rect">
            <a:avLst/>
          </a:prstGeom>
          <a:noFill/>
          <a:ln w="9525">
            <a:noFill/>
            <a:miter lim="800000"/>
            <a:headEnd/>
            <a:tailEnd/>
          </a:ln>
          <a:effectLst/>
        </p:spPr>
      </p:pic>
      <p:sp>
        <p:nvSpPr>
          <p:cNvPr id="29" name="Rectangle 45"/>
          <p:cNvSpPr>
            <a:spLocks noChangeArrowheads="1"/>
          </p:cNvSpPr>
          <p:nvPr/>
        </p:nvSpPr>
        <p:spPr bwMode="auto">
          <a:xfrm>
            <a:off x="17754600" y="22631400"/>
            <a:ext cx="2251729" cy="6227561"/>
          </a:xfrm>
          <a:prstGeom prst="rect">
            <a:avLst/>
          </a:prstGeom>
          <a:solidFill>
            <a:srgbClr val="A3C5A9"/>
          </a:solidFill>
          <a:ln w="9525">
            <a:solidFill>
              <a:schemeClr val="tx1"/>
            </a:solidFill>
            <a:miter lim="800000"/>
            <a:headEnd/>
            <a:tailEnd/>
          </a:ln>
          <a:effectLst/>
        </p:spPr>
        <p:txBody>
          <a:bodyPr wrap="none" anchor="ctr"/>
          <a:lstStyle/>
          <a:p>
            <a:pPr algn="ctr"/>
            <a:endParaRPr lang="en-US" sz="1800"/>
          </a:p>
        </p:txBody>
      </p:sp>
      <p:pic>
        <p:nvPicPr>
          <p:cNvPr id="30" name="Picture 47" descr="BD18187_"/>
          <p:cNvPicPr>
            <a:picLocks noChangeAspect="1" noChangeArrowheads="1"/>
          </p:cNvPicPr>
          <p:nvPr/>
        </p:nvPicPr>
        <p:blipFill>
          <a:blip r:embed="rId7"/>
          <a:srcRect/>
          <a:stretch>
            <a:fillRect/>
          </a:stretch>
        </p:blipFill>
        <p:spPr bwMode="auto">
          <a:xfrm>
            <a:off x="18217789" y="22877225"/>
            <a:ext cx="715962" cy="1087433"/>
          </a:xfrm>
          <a:prstGeom prst="rect">
            <a:avLst/>
          </a:prstGeom>
          <a:noFill/>
        </p:spPr>
      </p:pic>
      <p:sp>
        <p:nvSpPr>
          <p:cNvPr id="31" name="Text Box 48"/>
          <p:cNvSpPr txBox="1">
            <a:spLocks noChangeArrowheads="1"/>
          </p:cNvSpPr>
          <p:nvPr/>
        </p:nvSpPr>
        <p:spPr bwMode="auto">
          <a:xfrm>
            <a:off x="18425473" y="23993679"/>
            <a:ext cx="1397766" cy="667483"/>
          </a:xfrm>
          <a:prstGeom prst="rect">
            <a:avLst/>
          </a:prstGeom>
          <a:noFill/>
          <a:ln w="9525">
            <a:noFill/>
            <a:miter lim="800000"/>
            <a:headEnd/>
            <a:tailEnd/>
          </a:ln>
          <a:effectLst/>
        </p:spPr>
        <p:txBody>
          <a:bodyPr wrap="none">
            <a:spAutoFit/>
          </a:bodyPr>
          <a:lstStyle/>
          <a:p>
            <a:pPr algn="ctr"/>
            <a:r>
              <a:rPr lang="en-US" sz="2000" dirty="0"/>
              <a:t>Base Station</a:t>
            </a:r>
          </a:p>
          <a:p>
            <a:pPr algn="ctr"/>
            <a:r>
              <a:rPr lang="en-US" sz="2000" dirty="0"/>
              <a:t>Computer(s)</a:t>
            </a:r>
          </a:p>
        </p:txBody>
      </p:sp>
      <p:cxnSp>
        <p:nvCxnSpPr>
          <p:cNvPr id="32" name="AutoShape 52"/>
          <p:cNvCxnSpPr>
            <a:cxnSpLocks noChangeShapeType="1"/>
          </p:cNvCxnSpPr>
          <p:nvPr/>
        </p:nvCxnSpPr>
        <p:spPr bwMode="auto">
          <a:xfrm rot="10800000" flipH="1" flipV="1">
            <a:off x="18217789" y="23421795"/>
            <a:ext cx="98376" cy="1503970"/>
          </a:xfrm>
          <a:prstGeom prst="bentConnector4">
            <a:avLst>
              <a:gd name="adj1" fmla="val -200000"/>
              <a:gd name="adj2" fmla="val 67991"/>
            </a:avLst>
          </a:prstGeom>
          <a:noFill/>
          <a:ln w="28575">
            <a:solidFill>
              <a:schemeClr val="tx1"/>
            </a:solidFill>
            <a:miter lim="800000"/>
            <a:headEnd type="triangle" w="med" len="med"/>
            <a:tailEnd type="triangle" w="med" len="med"/>
          </a:ln>
          <a:effectLst/>
        </p:spPr>
      </p:cxnSp>
      <p:pic>
        <p:nvPicPr>
          <p:cNvPr id="33" name="Picture 54" descr="MCj03499930000[1]"/>
          <p:cNvPicPr>
            <a:picLocks noChangeAspect="1" noChangeArrowheads="1"/>
          </p:cNvPicPr>
          <p:nvPr/>
        </p:nvPicPr>
        <p:blipFill>
          <a:blip r:embed="rId8"/>
          <a:srcRect/>
          <a:stretch>
            <a:fillRect/>
          </a:stretch>
        </p:blipFill>
        <p:spPr bwMode="auto">
          <a:xfrm>
            <a:off x="17973214" y="24925765"/>
            <a:ext cx="684536" cy="1439099"/>
          </a:xfrm>
          <a:prstGeom prst="rect">
            <a:avLst/>
          </a:prstGeom>
          <a:noFill/>
        </p:spPr>
      </p:pic>
      <p:pic>
        <p:nvPicPr>
          <p:cNvPr id="34" name="Picture 55" descr="R.M. Young Wind Sentry Set">
            <a:hlinkClick r:id="rId9"/>
          </p:cNvPr>
          <p:cNvPicPr>
            <a:picLocks noChangeAspect="1" noChangeArrowheads="1"/>
          </p:cNvPicPr>
          <p:nvPr/>
        </p:nvPicPr>
        <p:blipFill>
          <a:blip r:embed="rId10"/>
          <a:srcRect/>
          <a:stretch>
            <a:fillRect/>
          </a:stretch>
        </p:blipFill>
        <p:spPr bwMode="auto">
          <a:xfrm>
            <a:off x="17872105" y="27465954"/>
            <a:ext cx="487783" cy="839901"/>
          </a:xfrm>
          <a:prstGeom prst="rect">
            <a:avLst/>
          </a:prstGeom>
          <a:noFill/>
        </p:spPr>
      </p:pic>
      <p:pic>
        <p:nvPicPr>
          <p:cNvPr id="35" name="Picture 56" descr="R.M. Young Wind Sentry Set">
            <a:hlinkClick r:id="rId9"/>
          </p:cNvPr>
          <p:cNvPicPr>
            <a:picLocks noChangeAspect="1" noChangeArrowheads="1"/>
          </p:cNvPicPr>
          <p:nvPr/>
        </p:nvPicPr>
        <p:blipFill>
          <a:blip r:embed="rId10"/>
          <a:srcRect/>
          <a:stretch>
            <a:fillRect/>
          </a:stretch>
        </p:blipFill>
        <p:spPr bwMode="auto">
          <a:xfrm>
            <a:off x="19153732" y="27465954"/>
            <a:ext cx="441328" cy="757960"/>
          </a:xfrm>
          <a:prstGeom prst="rect">
            <a:avLst/>
          </a:prstGeom>
          <a:noFill/>
        </p:spPr>
      </p:pic>
      <p:pic>
        <p:nvPicPr>
          <p:cNvPr id="36" name="Picture 57" descr="R.M. Young Wind Sentry Set">
            <a:hlinkClick r:id="rId9"/>
          </p:cNvPr>
          <p:cNvPicPr>
            <a:picLocks noChangeAspect="1" noChangeArrowheads="1"/>
          </p:cNvPicPr>
          <p:nvPr/>
        </p:nvPicPr>
        <p:blipFill>
          <a:blip r:embed="rId10"/>
          <a:srcRect/>
          <a:stretch>
            <a:fillRect/>
          </a:stretch>
        </p:blipFill>
        <p:spPr bwMode="auto">
          <a:xfrm>
            <a:off x="18497889" y="27465954"/>
            <a:ext cx="439962" cy="757960"/>
          </a:xfrm>
          <a:prstGeom prst="rect">
            <a:avLst/>
          </a:prstGeom>
          <a:noFill/>
        </p:spPr>
      </p:pic>
      <p:cxnSp>
        <p:nvCxnSpPr>
          <p:cNvPr id="37" name="AutoShape 58"/>
          <p:cNvCxnSpPr>
            <a:cxnSpLocks noChangeShapeType="1"/>
          </p:cNvCxnSpPr>
          <p:nvPr/>
        </p:nvCxnSpPr>
        <p:spPr bwMode="auto">
          <a:xfrm rot="16200000">
            <a:off x="17665195" y="26816520"/>
            <a:ext cx="1101090" cy="199486"/>
          </a:xfrm>
          <a:prstGeom prst="bentConnector3">
            <a:avLst>
              <a:gd name="adj1" fmla="val 50079"/>
            </a:avLst>
          </a:prstGeom>
          <a:noFill/>
          <a:ln w="28575">
            <a:solidFill>
              <a:schemeClr val="tx1"/>
            </a:solidFill>
            <a:miter lim="800000"/>
            <a:headEnd/>
            <a:tailEnd type="triangle" w="med" len="med"/>
          </a:ln>
          <a:effectLst/>
        </p:spPr>
      </p:cxnSp>
      <p:sp>
        <p:nvSpPr>
          <p:cNvPr id="38" name="Text Box 59"/>
          <p:cNvSpPr txBox="1">
            <a:spLocks noChangeArrowheads="1"/>
          </p:cNvSpPr>
          <p:nvPr/>
        </p:nvSpPr>
        <p:spPr bwMode="auto">
          <a:xfrm>
            <a:off x="18629058" y="25171589"/>
            <a:ext cx="1442855" cy="667483"/>
          </a:xfrm>
          <a:prstGeom prst="rect">
            <a:avLst/>
          </a:prstGeom>
          <a:noFill/>
          <a:ln w="9525">
            <a:noFill/>
            <a:miter lim="800000"/>
            <a:headEnd/>
            <a:tailEnd/>
          </a:ln>
          <a:effectLst/>
        </p:spPr>
        <p:txBody>
          <a:bodyPr>
            <a:spAutoFit/>
          </a:bodyPr>
          <a:lstStyle/>
          <a:p>
            <a:pPr>
              <a:spcBef>
                <a:spcPct val="50000"/>
              </a:spcBef>
            </a:pPr>
            <a:r>
              <a:rPr lang="en-US" sz="2000" dirty="0"/>
              <a:t>Telemetry Network</a:t>
            </a:r>
          </a:p>
        </p:txBody>
      </p:sp>
      <p:cxnSp>
        <p:nvCxnSpPr>
          <p:cNvPr id="39" name="AutoShape 60"/>
          <p:cNvCxnSpPr>
            <a:cxnSpLocks noChangeShapeType="1"/>
          </p:cNvCxnSpPr>
          <p:nvPr/>
        </p:nvCxnSpPr>
        <p:spPr bwMode="auto">
          <a:xfrm rot="5400000" flipH="1">
            <a:off x="17965790" y="26715410"/>
            <a:ext cx="1101090" cy="401704"/>
          </a:xfrm>
          <a:prstGeom prst="bentConnector3">
            <a:avLst>
              <a:gd name="adj1" fmla="val 50079"/>
            </a:avLst>
          </a:prstGeom>
          <a:noFill/>
          <a:ln w="28575">
            <a:solidFill>
              <a:schemeClr val="tx1"/>
            </a:solidFill>
            <a:miter lim="800000"/>
            <a:headEnd/>
            <a:tailEnd type="triangle" w="med" len="med"/>
          </a:ln>
          <a:effectLst/>
        </p:spPr>
      </p:cxnSp>
      <p:cxnSp>
        <p:nvCxnSpPr>
          <p:cNvPr id="40" name="AutoShape 61"/>
          <p:cNvCxnSpPr>
            <a:cxnSpLocks noChangeShapeType="1"/>
          </p:cNvCxnSpPr>
          <p:nvPr/>
        </p:nvCxnSpPr>
        <p:spPr bwMode="auto">
          <a:xfrm rot="5400000" flipH="1">
            <a:off x="18295078" y="26385952"/>
            <a:ext cx="1101090" cy="1058914"/>
          </a:xfrm>
          <a:prstGeom prst="bentConnector3">
            <a:avLst>
              <a:gd name="adj1" fmla="val 50079"/>
            </a:avLst>
          </a:prstGeom>
          <a:noFill/>
          <a:ln w="28575">
            <a:solidFill>
              <a:schemeClr val="tx1"/>
            </a:solidFill>
            <a:miter lim="800000"/>
            <a:headEnd/>
            <a:tailEnd type="triangle" w="med" len="med"/>
          </a:ln>
          <a:effectLst/>
        </p:spPr>
      </p:cxnSp>
      <p:sp>
        <p:nvSpPr>
          <p:cNvPr id="41" name="Text Box 62"/>
          <p:cNvSpPr txBox="1">
            <a:spLocks noChangeArrowheads="1"/>
          </p:cNvSpPr>
          <p:nvPr/>
        </p:nvSpPr>
        <p:spPr bwMode="auto">
          <a:xfrm>
            <a:off x="17973214" y="28285370"/>
            <a:ext cx="983765" cy="377273"/>
          </a:xfrm>
          <a:prstGeom prst="rect">
            <a:avLst/>
          </a:prstGeom>
          <a:noFill/>
          <a:ln w="9525">
            <a:noFill/>
            <a:miter lim="800000"/>
            <a:headEnd/>
            <a:tailEnd/>
          </a:ln>
          <a:effectLst/>
        </p:spPr>
        <p:txBody>
          <a:bodyPr>
            <a:spAutoFit/>
          </a:bodyPr>
          <a:lstStyle/>
          <a:p>
            <a:pPr>
              <a:spcBef>
                <a:spcPct val="50000"/>
              </a:spcBef>
            </a:pPr>
            <a:r>
              <a:rPr lang="en-US" sz="2000"/>
              <a:t>Sensors</a:t>
            </a:r>
          </a:p>
        </p:txBody>
      </p:sp>
      <p:sp>
        <p:nvSpPr>
          <p:cNvPr id="44" name="Text Box 41"/>
          <p:cNvSpPr txBox="1">
            <a:spLocks noChangeArrowheads="1"/>
          </p:cNvSpPr>
          <p:nvPr/>
        </p:nvSpPr>
        <p:spPr bwMode="auto">
          <a:xfrm>
            <a:off x="17954407" y="29235410"/>
            <a:ext cx="6886355" cy="920255"/>
          </a:xfrm>
          <a:prstGeom prst="rect">
            <a:avLst/>
          </a:prstGeom>
          <a:noFill/>
          <a:ln w="9525">
            <a:noFill/>
            <a:miter lim="800000"/>
            <a:headEnd/>
            <a:tailEnd/>
          </a:ln>
          <a:effectLst/>
        </p:spPr>
        <p:txBody>
          <a:bodyPr>
            <a:spAutoFit/>
          </a:bodyPr>
          <a:lstStyle/>
          <a:p>
            <a:pPr defTabSz="4702175" eaLnBrk="0" hangingPunct="0">
              <a:lnSpc>
                <a:spcPct val="90000"/>
              </a:lnSpc>
              <a:spcBef>
                <a:spcPct val="20000"/>
              </a:spcBef>
            </a:pPr>
            <a:r>
              <a:rPr lang="en-US" sz="3200" b="1" dirty="0"/>
              <a:t>Load</a:t>
            </a:r>
            <a:r>
              <a:rPr lang="en-US" sz="3200" dirty="0"/>
              <a:t> data into ODM using the </a:t>
            </a:r>
            <a:r>
              <a:rPr lang="en-US" sz="3200" b="1" dirty="0"/>
              <a:t>ODM Data Loader</a:t>
            </a:r>
          </a:p>
        </p:txBody>
      </p:sp>
      <p:sp>
        <p:nvSpPr>
          <p:cNvPr id="45" name="Text Box 42"/>
          <p:cNvSpPr txBox="1">
            <a:spLocks noChangeArrowheads="1"/>
          </p:cNvSpPr>
          <p:nvPr/>
        </p:nvSpPr>
        <p:spPr bwMode="auto">
          <a:xfrm>
            <a:off x="26670000" y="22619489"/>
            <a:ext cx="6230512" cy="920255"/>
          </a:xfrm>
          <a:prstGeom prst="rect">
            <a:avLst/>
          </a:prstGeom>
          <a:noFill/>
          <a:ln w="9525">
            <a:noFill/>
            <a:miter lim="800000"/>
            <a:headEnd/>
            <a:tailEnd/>
          </a:ln>
          <a:effectLst/>
        </p:spPr>
        <p:txBody>
          <a:bodyPr>
            <a:spAutoFit/>
          </a:bodyPr>
          <a:lstStyle/>
          <a:p>
            <a:pPr defTabSz="4702175" eaLnBrk="0" hangingPunct="0">
              <a:lnSpc>
                <a:spcPct val="90000"/>
              </a:lnSpc>
              <a:spcBef>
                <a:spcPct val="20000"/>
              </a:spcBef>
            </a:pPr>
            <a:r>
              <a:rPr lang="en-US" sz="3200" b="1" dirty="0"/>
              <a:t>Query, Visualize, and Edit</a:t>
            </a:r>
            <a:r>
              <a:rPr lang="en-US" sz="3200" dirty="0"/>
              <a:t> data using </a:t>
            </a:r>
            <a:r>
              <a:rPr lang="en-US" sz="3200" b="1" dirty="0"/>
              <a:t>ODM Tools</a:t>
            </a:r>
          </a:p>
        </p:txBody>
      </p:sp>
      <p:sp>
        <p:nvSpPr>
          <p:cNvPr id="46" name="Text Box 43"/>
          <p:cNvSpPr txBox="1">
            <a:spLocks noChangeArrowheads="1"/>
          </p:cNvSpPr>
          <p:nvPr/>
        </p:nvSpPr>
        <p:spPr bwMode="auto">
          <a:xfrm>
            <a:off x="20116800" y="22631400"/>
            <a:ext cx="5486400" cy="1421928"/>
          </a:xfrm>
          <a:prstGeom prst="rect">
            <a:avLst/>
          </a:prstGeom>
          <a:noFill/>
          <a:ln w="9525">
            <a:noFill/>
            <a:miter lim="800000"/>
            <a:headEnd/>
            <a:tailEnd/>
          </a:ln>
          <a:effectLst/>
        </p:spPr>
        <p:txBody>
          <a:bodyPr wrap="square">
            <a:spAutoFit/>
          </a:bodyPr>
          <a:lstStyle/>
          <a:p>
            <a:pPr defTabSz="4702175" eaLnBrk="0" hangingPunct="0">
              <a:lnSpc>
                <a:spcPct val="90000"/>
              </a:lnSpc>
              <a:spcBef>
                <a:spcPct val="20000"/>
              </a:spcBef>
            </a:pPr>
            <a:r>
              <a:rPr lang="en-US" sz="3200" b="1" dirty="0"/>
              <a:t>Stream sensor data</a:t>
            </a:r>
            <a:r>
              <a:rPr lang="en-US" sz="3200" dirty="0"/>
              <a:t> into ODM using the </a:t>
            </a:r>
            <a:r>
              <a:rPr lang="en-US" sz="3200" b="1" dirty="0"/>
              <a:t>Streaming Data Loader</a:t>
            </a:r>
          </a:p>
        </p:txBody>
      </p:sp>
      <p:pic>
        <p:nvPicPr>
          <p:cNvPr id="48" name="Picture 66" descr="ODMSDLFigure"/>
          <p:cNvPicPr>
            <a:picLocks noChangeAspect="1" noChangeArrowheads="1"/>
          </p:cNvPicPr>
          <p:nvPr/>
        </p:nvPicPr>
        <p:blipFill>
          <a:blip r:embed="rId11"/>
          <a:srcRect/>
          <a:stretch>
            <a:fillRect/>
          </a:stretch>
        </p:blipFill>
        <p:spPr bwMode="auto">
          <a:xfrm>
            <a:off x="20116800" y="24089859"/>
            <a:ext cx="5443500" cy="4332741"/>
          </a:xfrm>
          <a:prstGeom prst="rect">
            <a:avLst/>
          </a:prstGeom>
          <a:noFill/>
        </p:spPr>
      </p:pic>
      <p:pic>
        <p:nvPicPr>
          <p:cNvPr id="50" name="Picture 128"/>
          <p:cNvPicPr>
            <a:picLocks noChangeAspect="1" noChangeArrowheads="1"/>
          </p:cNvPicPr>
          <p:nvPr/>
        </p:nvPicPr>
        <p:blipFill>
          <a:blip r:embed="rId12"/>
          <a:srcRect/>
          <a:stretch>
            <a:fillRect/>
          </a:stretch>
        </p:blipFill>
        <p:spPr bwMode="auto">
          <a:xfrm>
            <a:off x="19659600" y="30258182"/>
            <a:ext cx="5509084" cy="3803218"/>
          </a:xfrm>
          <a:prstGeom prst="rect">
            <a:avLst/>
          </a:prstGeom>
          <a:noFill/>
          <a:ln w="9525">
            <a:noFill/>
            <a:miter lim="800000"/>
            <a:headEnd/>
            <a:tailEnd/>
          </a:ln>
          <a:effectLst/>
        </p:spPr>
      </p:pic>
      <p:sp>
        <p:nvSpPr>
          <p:cNvPr id="51" name="AutoShape 131"/>
          <p:cNvSpPr>
            <a:spLocks noChangeArrowheads="1"/>
          </p:cNvSpPr>
          <p:nvPr/>
        </p:nvSpPr>
        <p:spPr bwMode="auto">
          <a:xfrm>
            <a:off x="17754600" y="30410582"/>
            <a:ext cx="1114934" cy="1371600"/>
          </a:xfrm>
          <a:prstGeom prst="foldedCorner">
            <a:avLst>
              <a:gd name="adj" fmla="val 12500"/>
            </a:avLst>
          </a:prstGeom>
          <a:solidFill>
            <a:srgbClr val="C8E6B8"/>
          </a:solidFill>
          <a:ln w="9525">
            <a:solidFill>
              <a:schemeClr val="tx1"/>
            </a:solidFill>
            <a:round/>
            <a:headEnd/>
            <a:tailEnd/>
          </a:ln>
          <a:effectLst/>
        </p:spPr>
        <p:txBody>
          <a:bodyPr wrap="none" anchor="ctr"/>
          <a:lstStyle/>
          <a:p>
            <a:pPr algn="ctr" defTabSz="4702175"/>
            <a:r>
              <a:rPr lang="en-US" sz="3200" dirty="0"/>
              <a:t>Excel</a:t>
            </a:r>
          </a:p>
        </p:txBody>
      </p:sp>
      <p:sp>
        <p:nvSpPr>
          <p:cNvPr id="52" name="AutoShape 132"/>
          <p:cNvSpPr>
            <a:spLocks noChangeArrowheads="1"/>
          </p:cNvSpPr>
          <p:nvPr/>
        </p:nvSpPr>
        <p:spPr bwMode="auto">
          <a:xfrm>
            <a:off x="17782666" y="32315582"/>
            <a:ext cx="1114934" cy="1425551"/>
          </a:xfrm>
          <a:prstGeom prst="foldedCorner">
            <a:avLst>
              <a:gd name="adj" fmla="val 12500"/>
            </a:avLst>
          </a:prstGeom>
          <a:solidFill>
            <a:schemeClr val="bg1"/>
          </a:solidFill>
          <a:ln w="9525">
            <a:solidFill>
              <a:schemeClr val="tx1"/>
            </a:solidFill>
            <a:round/>
            <a:headEnd/>
            <a:tailEnd/>
          </a:ln>
          <a:effectLst/>
        </p:spPr>
        <p:txBody>
          <a:bodyPr wrap="none" anchor="ctr"/>
          <a:lstStyle/>
          <a:p>
            <a:pPr algn="ctr" defTabSz="4702175"/>
            <a:r>
              <a:rPr lang="en-US" sz="3200"/>
              <a:t>Text</a:t>
            </a:r>
          </a:p>
        </p:txBody>
      </p:sp>
      <p:sp>
        <p:nvSpPr>
          <p:cNvPr id="53" name="AutoShape 136"/>
          <p:cNvSpPr>
            <a:spLocks noChangeArrowheads="1"/>
          </p:cNvSpPr>
          <p:nvPr/>
        </p:nvSpPr>
        <p:spPr bwMode="auto">
          <a:xfrm>
            <a:off x="18938172" y="31592238"/>
            <a:ext cx="787012" cy="868962"/>
          </a:xfrm>
          <a:prstGeom prst="rightArrow">
            <a:avLst>
              <a:gd name="adj1" fmla="val 41667"/>
              <a:gd name="adj2" fmla="val 50000"/>
            </a:avLst>
          </a:prstGeom>
          <a:solidFill>
            <a:srgbClr val="080808"/>
          </a:solidFill>
          <a:ln w="9525">
            <a:solidFill>
              <a:schemeClr val="tx1"/>
            </a:solidFill>
            <a:miter lim="800000"/>
            <a:headEnd/>
            <a:tailEnd/>
          </a:ln>
          <a:effectLst/>
        </p:spPr>
        <p:txBody>
          <a:bodyPr wrap="none" anchor="ctr"/>
          <a:lstStyle/>
          <a:p>
            <a:endParaRPr lang="en-US"/>
          </a:p>
        </p:txBody>
      </p:sp>
      <p:sp>
        <p:nvSpPr>
          <p:cNvPr id="54" name="AutoShape 130"/>
          <p:cNvSpPr>
            <a:spLocks noChangeArrowheads="1"/>
          </p:cNvSpPr>
          <p:nvPr/>
        </p:nvSpPr>
        <p:spPr bwMode="auto">
          <a:xfrm>
            <a:off x="28041600" y="31623000"/>
            <a:ext cx="4953000" cy="4908502"/>
          </a:xfrm>
          <a:prstGeom prst="flowChartMagneticDisk">
            <a:avLst/>
          </a:prstGeom>
          <a:solidFill>
            <a:schemeClr val="tx2">
              <a:lumMod val="20000"/>
              <a:lumOff val="80000"/>
            </a:schemeClr>
          </a:solidFill>
          <a:ln w="38100">
            <a:solidFill>
              <a:schemeClr val="tx1"/>
            </a:solidFill>
            <a:round/>
            <a:headEnd/>
            <a:tailEnd/>
          </a:ln>
          <a:effectLst/>
        </p:spPr>
        <p:txBody>
          <a:bodyPr wrap="none" anchor="ctr"/>
          <a:lstStyle/>
          <a:p>
            <a:pPr algn="ctr"/>
            <a:r>
              <a:rPr lang="en-US" sz="4800" dirty="0"/>
              <a:t>ODM</a:t>
            </a:r>
          </a:p>
          <a:p>
            <a:pPr algn="ctr"/>
            <a:r>
              <a:rPr lang="en-US" sz="4800" dirty="0"/>
              <a:t>Database</a:t>
            </a:r>
          </a:p>
        </p:txBody>
      </p:sp>
      <p:sp>
        <p:nvSpPr>
          <p:cNvPr id="55" name="AutoShape 145"/>
          <p:cNvSpPr>
            <a:spLocks noChangeArrowheads="1"/>
          </p:cNvSpPr>
          <p:nvPr/>
        </p:nvSpPr>
        <p:spPr bwMode="auto">
          <a:xfrm rot="1175278">
            <a:off x="25475251" y="32447982"/>
            <a:ext cx="1880549" cy="787012"/>
          </a:xfrm>
          <a:prstGeom prst="rightArrow">
            <a:avLst>
              <a:gd name="adj1" fmla="val 41667"/>
              <a:gd name="adj2" fmla="val 75000"/>
            </a:avLst>
          </a:prstGeom>
          <a:solidFill>
            <a:srgbClr val="080808"/>
          </a:solidFill>
          <a:ln w="9525">
            <a:solidFill>
              <a:schemeClr val="tx1"/>
            </a:solidFill>
            <a:miter lim="800000"/>
            <a:headEnd/>
            <a:tailEnd/>
          </a:ln>
          <a:effectLst/>
        </p:spPr>
        <p:txBody>
          <a:bodyPr wrap="none" anchor="ctr"/>
          <a:lstStyle/>
          <a:p>
            <a:endParaRPr lang="en-US"/>
          </a:p>
        </p:txBody>
      </p:sp>
      <p:sp>
        <p:nvSpPr>
          <p:cNvPr id="58" name="AutoShape 147"/>
          <p:cNvSpPr>
            <a:spLocks noChangeArrowheads="1"/>
          </p:cNvSpPr>
          <p:nvPr/>
        </p:nvSpPr>
        <p:spPr bwMode="auto">
          <a:xfrm rot="16200000">
            <a:off x="28621585" y="29519015"/>
            <a:ext cx="2217843" cy="787012"/>
          </a:xfrm>
          <a:prstGeom prst="rightArrow">
            <a:avLst>
              <a:gd name="adj1" fmla="val 41667"/>
              <a:gd name="adj2" fmla="val 75000"/>
            </a:avLst>
          </a:prstGeom>
          <a:solidFill>
            <a:srgbClr val="080808"/>
          </a:solidFill>
          <a:ln w="9525">
            <a:solidFill>
              <a:schemeClr val="tx1"/>
            </a:solidFill>
            <a:miter lim="800000"/>
            <a:headEnd/>
            <a:tailEnd/>
          </a:ln>
          <a:effectLst/>
        </p:spPr>
        <p:txBody>
          <a:bodyPr wrap="none" anchor="ctr"/>
          <a:lstStyle/>
          <a:p>
            <a:endParaRPr lang="en-US"/>
          </a:p>
        </p:txBody>
      </p:sp>
      <p:sp>
        <p:nvSpPr>
          <p:cNvPr id="61" name="Rectangle 2169"/>
          <p:cNvSpPr>
            <a:spLocks noChangeArrowheads="1"/>
          </p:cNvSpPr>
          <p:nvPr/>
        </p:nvSpPr>
        <p:spPr bwMode="auto">
          <a:xfrm>
            <a:off x="1219200" y="16992600"/>
            <a:ext cx="15849600" cy="17297400"/>
          </a:xfrm>
          <a:prstGeom prst="rect">
            <a:avLst/>
          </a:prstGeom>
          <a:noFill/>
          <a:ln w="76200">
            <a:solidFill>
              <a:srgbClr val="326598"/>
            </a:solidFill>
            <a:miter lim="800000"/>
            <a:headEnd/>
            <a:tailEnd/>
          </a:ln>
        </p:spPr>
        <p:txBody>
          <a:bodyPr wrap="none" anchor="ctr"/>
          <a:lstStyle/>
          <a:p>
            <a:pPr eaLnBrk="0" hangingPunct="0"/>
            <a:endParaRPr lang="en-US"/>
          </a:p>
        </p:txBody>
      </p:sp>
      <p:sp>
        <p:nvSpPr>
          <p:cNvPr id="62" name="TextBox 61"/>
          <p:cNvSpPr txBox="1"/>
          <p:nvPr/>
        </p:nvSpPr>
        <p:spPr>
          <a:xfrm>
            <a:off x="3352800" y="17392471"/>
            <a:ext cx="9958175" cy="1200329"/>
          </a:xfrm>
          <a:prstGeom prst="rect">
            <a:avLst/>
          </a:prstGeom>
          <a:noFill/>
        </p:spPr>
        <p:txBody>
          <a:bodyPr wrap="none" rtlCol="0">
            <a:spAutoFit/>
          </a:bodyPr>
          <a:lstStyle/>
          <a:p>
            <a:r>
              <a:rPr lang="en-US" sz="7200" b="1" dirty="0" smtClean="0"/>
              <a:t>Publishing Data Using HIS</a:t>
            </a:r>
            <a:endParaRPr lang="en-US" sz="7200" b="1" dirty="0"/>
          </a:p>
        </p:txBody>
      </p:sp>
      <p:sp>
        <p:nvSpPr>
          <p:cNvPr id="63" name="Oval 62"/>
          <p:cNvSpPr/>
          <p:nvPr/>
        </p:nvSpPr>
        <p:spPr>
          <a:xfrm>
            <a:off x="1447800" y="17221200"/>
            <a:ext cx="1676400" cy="1600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2</a:t>
            </a:r>
            <a:endParaRPr lang="en-US" dirty="0"/>
          </a:p>
        </p:txBody>
      </p:sp>
      <p:sp>
        <p:nvSpPr>
          <p:cNvPr id="64" name="Rectangle 2169"/>
          <p:cNvSpPr>
            <a:spLocks noChangeArrowheads="1"/>
          </p:cNvSpPr>
          <p:nvPr/>
        </p:nvSpPr>
        <p:spPr bwMode="auto">
          <a:xfrm>
            <a:off x="35356800" y="7162800"/>
            <a:ext cx="14630400" cy="11963400"/>
          </a:xfrm>
          <a:prstGeom prst="rect">
            <a:avLst/>
          </a:prstGeom>
          <a:noFill/>
          <a:ln w="76200">
            <a:solidFill>
              <a:srgbClr val="326598"/>
            </a:solidFill>
            <a:miter lim="800000"/>
            <a:headEnd/>
            <a:tailEnd/>
          </a:ln>
        </p:spPr>
        <p:txBody>
          <a:bodyPr wrap="none" anchor="ctr"/>
          <a:lstStyle/>
          <a:p>
            <a:pPr eaLnBrk="0" hangingPunct="0"/>
            <a:endParaRPr lang="en-US"/>
          </a:p>
        </p:txBody>
      </p:sp>
      <p:sp>
        <p:nvSpPr>
          <p:cNvPr id="65" name="TextBox 64"/>
          <p:cNvSpPr txBox="1"/>
          <p:nvPr/>
        </p:nvSpPr>
        <p:spPr>
          <a:xfrm>
            <a:off x="37414200" y="7486471"/>
            <a:ext cx="11367984" cy="1200329"/>
          </a:xfrm>
          <a:prstGeom prst="rect">
            <a:avLst/>
          </a:prstGeom>
          <a:noFill/>
        </p:spPr>
        <p:txBody>
          <a:bodyPr wrap="none" rtlCol="0">
            <a:spAutoFit/>
          </a:bodyPr>
          <a:lstStyle/>
          <a:p>
            <a:r>
              <a:rPr lang="en-US" sz="7200" b="1" dirty="0" err="1" smtClean="0"/>
              <a:t>WaterOneFlow</a:t>
            </a:r>
            <a:r>
              <a:rPr lang="en-US" sz="7200" b="1" dirty="0" smtClean="0"/>
              <a:t> and </a:t>
            </a:r>
            <a:r>
              <a:rPr lang="en-US" sz="7200" b="1" dirty="0" err="1" smtClean="0"/>
              <a:t>WaterML</a:t>
            </a:r>
            <a:endParaRPr lang="en-US" sz="7200" b="1" dirty="0"/>
          </a:p>
        </p:txBody>
      </p:sp>
      <p:sp>
        <p:nvSpPr>
          <p:cNvPr id="66" name="Oval 65"/>
          <p:cNvSpPr/>
          <p:nvPr/>
        </p:nvSpPr>
        <p:spPr>
          <a:xfrm>
            <a:off x="35585400" y="7315200"/>
            <a:ext cx="1676400" cy="1600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5</a:t>
            </a:r>
            <a:endParaRPr lang="en-US" dirty="0"/>
          </a:p>
        </p:txBody>
      </p:sp>
      <p:sp>
        <p:nvSpPr>
          <p:cNvPr id="68" name="TextBox 67"/>
          <p:cNvSpPr txBox="1"/>
          <p:nvPr/>
        </p:nvSpPr>
        <p:spPr>
          <a:xfrm>
            <a:off x="1524000" y="18998148"/>
            <a:ext cx="15163800" cy="3785652"/>
          </a:xfrm>
          <a:prstGeom prst="rect">
            <a:avLst/>
          </a:prstGeom>
          <a:noFill/>
        </p:spPr>
        <p:txBody>
          <a:bodyPr wrap="square" rtlCol="0">
            <a:spAutoFit/>
          </a:bodyPr>
          <a:lstStyle/>
          <a:p>
            <a:r>
              <a:rPr lang="en-US" sz="4800" dirty="0" smtClean="0"/>
              <a:t>Distributed data services allow users to establish their own server and publish their data through CUAHSI HIS web services.  Once a data service is registered within HIS Central, it becomes searchable and accessible through the centralized discovery and data access tools.  </a:t>
            </a:r>
            <a:endParaRPr lang="en-US" sz="4800" dirty="0"/>
          </a:p>
        </p:txBody>
      </p:sp>
      <p:sp>
        <p:nvSpPr>
          <p:cNvPr id="69" name="Rectangle 2169"/>
          <p:cNvSpPr>
            <a:spLocks noChangeArrowheads="1"/>
          </p:cNvSpPr>
          <p:nvPr/>
        </p:nvSpPr>
        <p:spPr bwMode="auto">
          <a:xfrm>
            <a:off x="17373600" y="7162800"/>
            <a:ext cx="17678400" cy="11963400"/>
          </a:xfrm>
          <a:prstGeom prst="rect">
            <a:avLst/>
          </a:prstGeom>
          <a:noFill/>
          <a:ln w="76200">
            <a:solidFill>
              <a:srgbClr val="326598"/>
            </a:solidFill>
            <a:miter lim="800000"/>
            <a:headEnd/>
            <a:tailEnd/>
          </a:ln>
        </p:spPr>
        <p:txBody>
          <a:bodyPr wrap="none" anchor="ctr"/>
          <a:lstStyle/>
          <a:p>
            <a:pPr eaLnBrk="0" hangingPunct="0"/>
            <a:endParaRPr lang="en-US"/>
          </a:p>
        </p:txBody>
      </p:sp>
      <p:sp>
        <p:nvSpPr>
          <p:cNvPr id="70" name="Rectangle 2169"/>
          <p:cNvSpPr>
            <a:spLocks noChangeArrowheads="1"/>
          </p:cNvSpPr>
          <p:nvPr/>
        </p:nvSpPr>
        <p:spPr bwMode="auto">
          <a:xfrm>
            <a:off x="33680400" y="19431000"/>
            <a:ext cx="16306800" cy="17754600"/>
          </a:xfrm>
          <a:prstGeom prst="rect">
            <a:avLst/>
          </a:prstGeom>
          <a:noFill/>
          <a:ln w="76200">
            <a:solidFill>
              <a:srgbClr val="326598"/>
            </a:solidFill>
            <a:miter lim="800000"/>
            <a:headEnd/>
            <a:tailEnd/>
          </a:ln>
        </p:spPr>
        <p:txBody>
          <a:bodyPr wrap="none" anchor="ctr"/>
          <a:lstStyle/>
          <a:p>
            <a:pPr eaLnBrk="0" hangingPunct="0"/>
            <a:endParaRPr lang="en-US"/>
          </a:p>
        </p:txBody>
      </p:sp>
      <p:sp>
        <p:nvSpPr>
          <p:cNvPr id="71" name="TextBox 70"/>
          <p:cNvSpPr txBox="1"/>
          <p:nvPr/>
        </p:nvSpPr>
        <p:spPr>
          <a:xfrm>
            <a:off x="35797721" y="19830871"/>
            <a:ext cx="9693679" cy="1200329"/>
          </a:xfrm>
          <a:prstGeom prst="rect">
            <a:avLst/>
          </a:prstGeom>
          <a:noFill/>
        </p:spPr>
        <p:txBody>
          <a:bodyPr wrap="none" rtlCol="0">
            <a:spAutoFit/>
          </a:bodyPr>
          <a:lstStyle/>
          <a:p>
            <a:r>
              <a:rPr lang="en-US" sz="7200" b="1" dirty="0" smtClean="0"/>
              <a:t>Accessing Data Using HIS</a:t>
            </a:r>
            <a:endParaRPr lang="en-US" sz="7200" b="1" dirty="0"/>
          </a:p>
        </p:txBody>
      </p:sp>
      <p:sp>
        <p:nvSpPr>
          <p:cNvPr id="72" name="Oval 71"/>
          <p:cNvSpPr/>
          <p:nvPr/>
        </p:nvSpPr>
        <p:spPr>
          <a:xfrm>
            <a:off x="33909000" y="19659600"/>
            <a:ext cx="1676400" cy="1600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6</a:t>
            </a:r>
            <a:endParaRPr lang="en-US" dirty="0"/>
          </a:p>
        </p:txBody>
      </p:sp>
      <p:sp>
        <p:nvSpPr>
          <p:cNvPr id="73" name="TextBox 72"/>
          <p:cNvSpPr txBox="1"/>
          <p:nvPr/>
        </p:nvSpPr>
        <p:spPr>
          <a:xfrm>
            <a:off x="19431000" y="7562671"/>
            <a:ext cx="12746566" cy="1200329"/>
          </a:xfrm>
          <a:prstGeom prst="rect">
            <a:avLst/>
          </a:prstGeom>
          <a:noFill/>
        </p:spPr>
        <p:txBody>
          <a:bodyPr wrap="none" rtlCol="0">
            <a:spAutoFit/>
          </a:bodyPr>
          <a:lstStyle/>
          <a:p>
            <a:r>
              <a:rPr lang="en-US" sz="7200" b="1" dirty="0" smtClean="0"/>
              <a:t>Observations Data Model (ODM)</a:t>
            </a:r>
            <a:endParaRPr lang="en-US" sz="7200" b="1" dirty="0"/>
          </a:p>
        </p:txBody>
      </p:sp>
      <p:sp>
        <p:nvSpPr>
          <p:cNvPr id="74" name="Oval 73"/>
          <p:cNvSpPr/>
          <p:nvPr/>
        </p:nvSpPr>
        <p:spPr>
          <a:xfrm>
            <a:off x="17586498" y="7391400"/>
            <a:ext cx="1676400" cy="1600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3</a:t>
            </a:r>
            <a:endParaRPr lang="en-US" dirty="0"/>
          </a:p>
        </p:txBody>
      </p:sp>
      <p:sp>
        <p:nvSpPr>
          <p:cNvPr id="75" name="Rectangle 2169"/>
          <p:cNvSpPr>
            <a:spLocks noChangeArrowheads="1"/>
          </p:cNvSpPr>
          <p:nvPr/>
        </p:nvSpPr>
        <p:spPr bwMode="auto">
          <a:xfrm>
            <a:off x="17373600" y="19431000"/>
            <a:ext cx="16002000" cy="17754600"/>
          </a:xfrm>
          <a:prstGeom prst="rect">
            <a:avLst/>
          </a:prstGeom>
          <a:noFill/>
          <a:ln w="76200">
            <a:solidFill>
              <a:srgbClr val="326598"/>
            </a:solidFill>
            <a:miter lim="800000"/>
            <a:headEnd/>
            <a:tailEnd/>
          </a:ln>
        </p:spPr>
        <p:txBody>
          <a:bodyPr wrap="none" anchor="ctr"/>
          <a:lstStyle/>
          <a:p>
            <a:pPr eaLnBrk="0" hangingPunct="0"/>
            <a:endParaRPr lang="en-US"/>
          </a:p>
        </p:txBody>
      </p:sp>
      <p:sp>
        <p:nvSpPr>
          <p:cNvPr id="76" name="TextBox 75"/>
          <p:cNvSpPr txBox="1"/>
          <p:nvPr/>
        </p:nvSpPr>
        <p:spPr>
          <a:xfrm>
            <a:off x="19431000" y="19888200"/>
            <a:ext cx="10712100" cy="1200329"/>
          </a:xfrm>
          <a:prstGeom prst="rect">
            <a:avLst/>
          </a:prstGeom>
          <a:noFill/>
        </p:spPr>
        <p:txBody>
          <a:bodyPr wrap="none" rtlCol="0">
            <a:spAutoFit/>
          </a:bodyPr>
          <a:lstStyle/>
          <a:p>
            <a:r>
              <a:rPr lang="en-US" sz="7200" b="1" dirty="0" smtClean="0"/>
              <a:t>ODM Utilities and Software</a:t>
            </a:r>
            <a:endParaRPr lang="en-US" sz="7200" b="1" dirty="0"/>
          </a:p>
        </p:txBody>
      </p:sp>
      <p:sp>
        <p:nvSpPr>
          <p:cNvPr id="77" name="Oval 76"/>
          <p:cNvSpPr/>
          <p:nvPr/>
        </p:nvSpPr>
        <p:spPr>
          <a:xfrm>
            <a:off x="17586498" y="19659600"/>
            <a:ext cx="1676400" cy="1600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4</a:t>
            </a:r>
            <a:endParaRPr lang="en-US" dirty="0"/>
          </a:p>
        </p:txBody>
      </p:sp>
      <p:sp>
        <p:nvSpPr>
          <p:cNvPr id="78" name="TextBox 77"/>
          <p:cNvSpPr txBox="1"/>
          <p:nvPr/>
        </p:nvSpPr>
        <p:spPr>
          <a:xfrm>
            <a:off x="17678400" y="8991600"/>
            <a:ext cx="16916400" cy="1569660"/>
          </a:xfrm>
          <a:prstGeom prst="rect">
            <a:avLst/>
          </a:prstGeom>
          <a:noFill/>
        </p:spPr>
        <p:txBody>
          <a:bodyPr wrap="square" rtlCol="0">
            <a:spAutoFit/>
          </a:bodyPr>
          <a:lstStyle/>
          <a:p>
            <a:r>
              <a:rPr lang="en-US" sz="4800" dirty="0" smtClean="0"/>
              <a:t>ODM provides a standard format within which data from multiple investigators and domains can be stored and manipulated</a:t>
            </a:r>
            <a:endParaRPr lang="en-US" sz="4800" dirty="0"/>
          </a:p>
        </p:txBody>
      </p:sp>
      <p:sp>
        <p:nvSpPr>
          <p:cNvPr id="79" name="TextBox 78"/>
          <p:cNvSpPr txBox="1"/>
          <p:nvPr/>
        </p:nvSpPr>
        <p:spPr>
          <a:xfrm>
            <a:off x="17754600" y="21412200"/>
            <a:ext cx="15240000" cy="830997"/>
          </a:xfrm>
          <a:prstGeom prst="rect">
            <a:avLst/>
          </a:prstGeom>
          <a:noFill/>
        </p:spPr>
        <p:txBody>
          <a:bodyPr wrap="square" rtlCol="0">
            <a:spAutoFit/>
          </a:bodyPr>
          <a:lstStyle/>
          <a:p>
            <a:r>
              <a:rPr lang="en-US" sz="4800" dirty="0" smtClean="0"/>
              <a:t>A suite of software tools are available for working with ODM</a:t>
            </a:r>
            <a:endParaRPr lang="en-US" sz="4800" dirty="0"/>
          </a:p>
        </p:txBody>
      </p:sp>
      <p:sp>
        <p:nvSpPr>
          <p:cNvPr id="81" name="TextBox 80"/>
          <p:cNvSpPr txBox="1"/>
          <p:nvPr/>
        </p:nvSpPr>
        <p:spPr>
          <a:xfrm>
            <a:off x="35585400" y="8915400"/>
            <a:ext cx="13563600" cy="2123658"/>
          </a:xfrm>
          <a:prstGeom prst="rect">
            <a:avLst/>
          </a:prstGeom>
          <a:noFill/>
        </p:spPr>
        <p:txBody>
          <a:bodyPr wrap="square" rtlCol="0">
            <a:spAutoFit/>
          </a:bodyPr>
          <a:lstStyle/>
          <a:p>
            <a:r>
              <a:rPr lang="en-US" sz="4400" dirty="0" smtClean="0"/>
              <a:t>The </a:t>
            </a:r>
            <a:r>
              <a:rPr lang="en-US" sz="4400" dirty="0" err="1" smtClean="0"/>
              <a:t>WaterOneFlow</a:t>
            </a:r>
            <a:r>
              <a:rPr lang="en-US" sz="4400" dirty="0" smtClean="0"/>
              <a:t> web services provide a platform, operating system, and programming language independent way of communicating data over the Internet</a:t>
            </a:r>
            <a:endParaRPr lang="en-US" sz="4400" dirty="0"/>
          </a:p>
        </p:txBody>
      </p:sp>
      <p:pic>
        <p:nvPicPr>
          <p:cNvPr id="185" name="Picture 4"/>
          <p:cNvPicPr>
            <a:picLocks noChangeAspect="1" noChangeArrowheads="1"/>
          </p:cNvPicPr>
          <p:nvPr/>
        </p:nvPicPr>
        <p:blipFill>
          <a:blip r:embed="rId13"/>
          <a:srcRect/>
          <a:stretch>
            <a:fillRect/>
          </a:stretch>
        </p:blipFill>
        <p:spPr bwMode="auto">
          <a:xfrm>
            <a:off x="46253400" y="11756886"/>
            <a:ext cx="3276600" cy="3827719"/>
          </a:xfrm>
          <a:prstGeom prst="rect">
            <a:avLst/>
          </a:prstGeom>
          <a:noFill/>
          <a:ln w="9525">
            <a:noFill/>
            <a:miter lim="800000"/>
            <a:headEnd/>
            <a:tailEnd/>
          </a:ln>
        </p:spPr>
      </p:pic>
      <p:sp>
        <p:nvSpPr>
          <p:cNvPr id="188" name="Flowchart: Magnetic Disk 187"/>
          <p:cNvSpPr/>
          <p:nvPr/>
        </p:nvSpPr>
        <p:spPr>
          <a:xfrm>
            <a:off x="46634400" y="16764000"/>
            <a:ext cx="2667000" cy="2057400"/>
          </a:xfrm>
          <a:prstGeom prst="flowChartMagneticDisk">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black"/>
                </a:solidFill>
                <a:latin typeface="Arial" charset="0"/>
              </a:rPr>
              <a:t>ODM</a:t>
            </a:r>
          </a:p>
          <a:p>
            <a:pPr algn="ctr">
              <a:defRPr/>
            </a:pPr>
            <a:r>
              <a:rPr lang="en-US" sz="2800" dirty="0">
                <a:solidFill>
                  <a:prstClr val="black"/>
                </a:solidFill>
                <a:latin typeface="Arial" charset="0"/>
              </a:rPr>
              <a:t>Database</a:t>
            </a:r>
          </a:p>
        </p:txBody>
      </p:sp>
      <p:pic>
        <p:nvPicPr>
          <p:cNvPr id="189" name="Picture 11" descr="C:\Documents and Settings\jeff\Local Settings\Temporary Internet Files\Content.IE5\ZZTF3DSW\MCj04316460000[1].png"/>
          <p:cNvPicPr>
            <a:picLocks noChangeAspect="1" noChangeArrowheads="1"/>
          </p:cNvPicPr>
          <p:nvPr/>
        </p:nvPicPr>
        <p:blipFill>
          <a:blip r:embed="rId14"/>
          <a:srcRect/>
          <a:stretch>
            <a:fillRect/>
          </a:stretch>
        </p:blipFill>
        <p:spPr bwMode="auto">
          <a:xfrm>
            <a:off x="35814000" y="11833086"/>
            <a:ext cx="1790700" cy="1790700"/>
          </a:xfrm>
          <a:prstGeom prst="rect">
            <a:avLst/>
          </a:prstGeom>
          <a:noFill/>
          <a:ln w="9525">
            <a:noFill/>
            <a:miter lim="800000"/>
            <a:headEnd/>
            <a:tailEnd/>
          </a:ln>
        </p:spPr>
      </p:pic>
      <p:pic>
        <p:nvPicPr>
          <p:cNvPr id="190" name="Picture 13" descr="C:\Documents and Settings\jeff\Local Settings\Temporary Internet Files\Content.IE5\WHAN8HYR\MCj04315380000[1].png"/>
          <p:cNvPicPr>
            <a:picLocks noChangeAspect="1" noChangeArrowheads="1"/>
          </p:cNvPicPr>
          <p:nvPr/>
        </p:nvPicPr>
        <p:blipFill>
          <a:blip r:embed="rId15"/>
          <a:srcRect/>
          <a:stretch>
            <a:fillRect/>
          </a:stretch>
        </p:blipFill>
        <p:spPr bwMode="auto">
          <a:xfrm>
            <a:off x="35661600" y="13585686"/>
            <a:ext cx="1485900" cy="1377950"/>
          </a:xfrm>
          <a:prstGeom prst="rect">
            <a:avLst/>
          </a:prstGeom>
          <a:noFill/>
          <a:ln w="9525">
            <a:noFill/>
            <a:miter lim="800000"/>
            <a:headEnd/>
            <a:tailEnd/>
          </a:ln>
        </p:spPr>
      </p:pic>
      <p:sp>
        <p:nvSpPr>
          <p:cNvPr id="191" name="TextBox 14"/>
          <p:cNvSpPr txBox="1">
            <a:spLocks noChangeArrowheads="1"/>
          </p:cNvSpPr>
          <p:nvPr/>
        </p:nvSpPr>
        <p:spPr bwMode="auto">
          <a:xfrm>
            <a:off x="35414830" y="15240000"/>
            <a:ext cx="3657600" cy="646331"/>
          </a:xfrm>
          <a:prstGeom prst="rect">
            <a:avLst/>
          </a:prstGeom>
          <a:noFill/>
          <a:ln w="9525">
            <a:noFill/>
            <a:miter lim="800000"/>
            <a:headEnd/>
            <a:tailEnd/>
          </a:ln>
        </p:spPr>
        <p:txBody>
          <a:bodyPr wrap="square">
            <a:spAutoFit/>
          </a:bodyPr>
          <a:lstStyle/>
          <a:p>
            <a:pPr algn="ctr"/>
            <a:r>
              <a:rPr lang="en-US" sz="3600" dirty="0">
                <a:solidFill>
                  <a:srgbClr val="000000"/>
                </a:solidFill>
              </a:rPr>
              <a:t>Data Consumer</a:t>
            </a:r>
          </a:p>
        </p:txBody>
      </p:sp>
      <p:pic>
        <p:nvPicPr>
          <p:cNvPr id="192" name="Picture 6"/>
          <p:cNvPicPr>
            <a:picLocks noChangeAspect="1" noChangeArrowheads="1"/>
          </p:cNvPicPr>
          <p:nvPr/>
        </p:nvPicPr>
        <p:blipFill>
          <a:blip r:embed="rId16"/>
          <a:srcRect/>
          <a:stretch>
            <a:fillRect/>
          </a:stretch>
        </p:blipFill>
        <p:spPr bwMode="auto">
          <a:xfrm>
            <a:off x="41224200" y="15161521"/>
            <a:ext cx="2743200" cy="3059053"/>
          </a:xfrm>
          <a:prstGeom prst="rect">
            <a:avLst/>
          </a:prstGeom>
          <a:noFill/>
          <a:ln w="9525">
            <a:solidFill>
              <a:schemeClr val="tx1"/>
            </a:solidFill>
            <a:miter lim="800000"/>
            <a:headEnd/>
            <a:tailEnd/>
          </a:ln>
        </p:spPr>
      </p:pic>
      <p:cxnSp>
        <p:nvCxnSpPr>
          <p:cNvPr id="194" name="Straight Arrow Connector 193"/>
          <p:cNvCxnSpPr/>
          <p:nvPr/>
        </p:nvCxnSpPr>
        <p:spPr>
          <a:xfrm>
            <a:off x="35666362" y="18210212"/>
            <a:ext cx="1752600" cy="158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5" name="TextBox 42"/>
          <p:cNvSpPr txBox="1">
            <a:spLocks noChangeArrowheads="1"/>
          </p:cNvSpPr>
          <p:nvPr/>
        </p:nvSpPr>
        <p:spPr bwMode="auto">
          <a:xfrm>
            <a:off x="36042600" y="17602200"/>
            <a:ext cx="1082476" cy="523220"/>
          </a:xfrm>
          <a:prstGeom prst="rect">
            <a:avLst/>
          </a:prstGeom>
          <a:noFill/>
          <a:ln w="9525">
            <a:noFill/>
            <a:miter lim="800000"/>
            <a:headEnd/>
            <a:tailEnd/>
          </a:ln>
        </p:spPr>
        <p:txBody>
          <a:bodyPr wrap="none">
            <a:spAutoFit/>
          </a:bodyPr>
          <a:lstStyle/>
          <a:p>
            <a:r>
              <a:rPr lang="en-US" sz="2800" dirty="0">
                <a:solidFill>
                  <a:srgbClr val="000000"/>
                </a:solidFill>
              </a:rPr>
              <a:t>Query</a:t>
            </a:r>
          </a:p>
        </p:txBody>
      </p:sp>
      <p:cxnSp>
        <p:nvCxnSpPr>
          <p:cNvPr id="196" name="Straight Arrow Connector 195"/>
          <p:cNvCxnSpPr/>
          <p:nvPr/>
        </p:nvCxnSpPr>
        <p:spPr>
          <a:xfrm rot="10800000">
            <a:off x="35661600" y="18819812"/>
            <a:ext cx="1676400" cy="15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7" name="TextBox 45"/>
          <p:cNvSpPr txBox="1">
            <a:spLocks noChangeArrowheads="1"/>
          </p:cNvSpPr>
          <p:nvPr/>
        </p:nvSpPr>
        <p:spPr bwMode="auto">
          <a:xfrm>
            <a:off x="35966400" y="18288000"/>
            <a:ext cx="1579407" cy="523220"/>
          </a:xfrm>
          <a:prstGeom prst="rect">
            <a:avLst/>
          </a:prstGeom>
          <a:noFill/>
          <a:ln w="9525">
            <a:noFill/>
            <a:miter lim="800000"/>
            <a:headEnd/>
            <a:tailEnd/>
          </a:ln>
        </p:spPr>
        <p:txBody>
          <a:bodyPr wrap="none">
            <a:spAutoFit/>
          </a:bodyPr>
          <a:lstStyle/>
          <a:p>
            <a:r>
              <a:rPr lang="en-US" sz="2800" dirty="0">
                <a:solidFill>
                  <a:srgbClr val="000000"/>
                </a:solidFill>
              </a:rPr>
              <a:t>Response</a:t>
            </a:r>
          </a:p>
        </p:txBody>
      </p:sp>
      <p:sp>
        <p:nvSpPr>
          <p:cNvPr id="198" name="TextBox 18"/>
          <p:cNvSpPr txBox="1">
            <a:spLocks noChangeArrowheads="1"/>
          </p:cNvSpPr>
          <p:nvPr/>
        </p:nvSpPr>
        <p:spPr bwMode="auto">
          <a:xfrm>
            <a:off x="41452800" y="12268200"/>
            <a:ext cx="2456570" cy="1815882"/>
          </a:xfrm>
          <a:prstGeom prst="rect">
            <a:avLst/>
          </a:prstGeom>
          <a:noFill/>
          <a:ln w="9525">
            <a:noFill/>
            <a:miter lim="800000"/>
            <a:headEnd/>
            <a:tailEnd/>
          </a:ln>
        </p:spPr>
        <p:txBody>
          <a:bodyPr wrap="none">
            <a:spAutoFit/>
          </a:bodyPr>
          <a:lstStyle/>
          <a:p>
            <a:r>
              <a:rPr lang="en-US" sz="2800" dirty="0" err="1">
                <a:solidFill>
                  <a:srgbClr val="000000"/>
                </a:solidFill>
              </a:rPr>
              <a:t>GetSites</a:t>
            </a:r>
            <a:endParaRPr lang="en-US" sz="2800" dirty="0">
              <a:solidFill>
                <a:srgbClr val="000000"/>
              </a:solidFill>
            </a:endParaRPr>
          </a:p>
          <a:p>
            <a:r>
              <a:rPr lang="en-US" sz="2800" dirty="0" err="1">
                <a:solidFill>
                  <a:srgbClr val="000000"/>
                </a:solidFill>
              </a:rPr>
              <a:t>GetSiteInfo</a:t>
            </a:r>
            <a:endParaRPr lang="en-US" sz="2800" dirty="0">
              <a:solidFill>
                <a:srgbClr val="000000"/>
              </a:solidFill>
            </a:endParaRPr>
          </a:p>
          <a:p>
            <a:r>
              <a:rPr lang="en-US" sz="2800" dirty="0" err="1">
                <a:solidFill>
                  <a:srgbClr val="000000"/>
                </a:solidFill>
              </a:rPr>
              <a:t>GetVariableInfo</a:t>
            </a:r>
            <a:endParaRPr lang="en-US" sz="2800" dirty="0">
              <a:solidFill>
                <a:srgbClr val="000000"/>
              </a:solidFill>
            </a:endParaRPr>
          </a:p>
          <a:p>
            <a:r>
              <a:rPr lang="en-US" sz="2800" dirty="0" err="1">
                <a:solidFill>
                  <a:srgbClr val="000000"/>
                </a:solidFill>
              </a:rPr>
              <a:t>GetValues</a:t>
            </a:r>
            <a:endParaRPr lang="en-US" sz="2800" dirty="0">
              <a:solidFill>
                <a:srgbClr val="000000"/>
              </a:solidFill>
            </a:endParaRPr>
          </a:p>
        </p:txBody>
      </p:sp>
      <p:sp>
        <p:nvSpPr>
          <p:cNvPr id="199" name="TextBox 19"/>
          <p:cNvSpPr txBox="1">
            <a:spLocks noChangeArrowheads="1"/>
          </p:cNvSpPr>
          <p:nvPr/>
        </p:nvSpPr>
        <p:spPr bwMode="auto">
          <a:xfrm>
            <a:off x="41529000" y="14325600"/>
            <a:ext cx="2157257" cy="707886"/>
          </a:xfrm>
          <a:prstGeom prst="rect">
            <a:avLst/>
          </a:prstGeom>
          <a:noFill/>
          <a:ln w="9525">
            <a:noFill/>
            <a:miter lim="800000"/>
            <a:headEnd/>
            <a:tailEnd/>
          </a:ln>
        </p:spPr>
        <p:txBody>
          <a:bodyPr wrap="none">
            <a:spAutoFit/>
          </a:bodyPr>
          <a:lstStyle/>
          <a:p>
            <a:r>
              <a:rPr lang="en-US" sz="4000" b="1" dirty="0" err="1">
                <a:solidFill>
                  <a:srgbClr val="000000"/>
                </a:solidFill>
              </a:rPr>
              <a:t>WaterML</a:t>
            </a:r>
            <a:endParaRPr lang="en-US" sz="4000" b="1" dirty="0">
              <a:solidFill>
                <a:srgbClr val="000000"/>
              </a:solidFill>
            </a:endParaRPr>
          </a:p>
        </p:txBody>
      </p:sp>
      <p:cxnSp>
        <p:nvCxnSpPr>
          <p:cNvPr id="200" name="Straight Arrow Connector 199"/>
          <p:cNvCxnSpPr/>
          <p:nvPr/>
        </p:nvCxnSpPr>
        <p:spPr>
          <a:xfrm>
            <a:off x="38100000" y="12192000"/>
            <a:ext cx="7620000" cy="158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rot="16200000" flipV="1">
            <a:off x="37909500" y="13830300"/>
            <a:ext cx="3048000" cy="29718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a:off x="43548300" y="14592300"/>
            <a:ext cx="3352800" cy="14478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6" name="TextBox 15"/>
          <p:cNvSpPr txBox="1">
            <a:spLocks noChangeArrowheads="1"/>
          </p:cNvSpPr>
          <p:nvPr/>
        </p:nvSpPr>
        <p:spPr bwMode="auto">
          <a:xfrm>
            <a:off x="47244000" y="15773400"/>
            <a:ext cx="1371600" cy="954107"/>
          </a:xfrm>
          <a:prstGeom prst="rect">
            <a:avLst/>
          </a:prstGeom>
          <a:noFill/>
          <a:ln w="9525">
            <a:noFill/>
            <a:miter lim="800000"/>
            <a:headEnd/>
            <a:tailEnd/>
          </a:ln>
        </p:spPr>
        <p:txBody>
          <a:bodyPr wrap="square">
            <a:spAutoFit/>
          </a:bodyPr>
          <a:lstStyle/>
          <a:p>
            <a:pPr algn="ctr"/>
            <a:r>
              <a:rPr lang="en-US" sz="2800" dirty="0">
                <a:solidFill>
                  <a:srgbClr val="000000"/>
                </a:solidFill>
              </a:rPr>
              <a:t>SQL</a:t>
            </a:r>
          </a:p>
          <a:p>
            <a:pPr algn="ctr"/>
            <a:r>
              <a:rPr lang="en-US" sz="2800" dirty="0">
                <a:solidFill>
                  <a:srgbClr val="000000"/>
                </a:solidFill>
              </a:rPr>
              <a:t>Queries</a:t>
            </a:r>
          </a:p>
        </p:txBody>
      </p:sp>
      <p:cxnSp>
        <p:nvCxnSpPr>
          <p:cNvPr id="207" name="Straight Arrow Connector 206"/>
          <p:cNvCxnSpPr/>
          <p:nvPr/>
        </p:nvCxnSpPr>
        <p:spPr>
          <a:xfrm rot="5400000">
            <a:off x="46608137" y="16278949"/>
            <a:ext cx="968514" cy="158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5400000" flipH="1" flipV="1">
            <a:off x="48322240" y="16242040"/>
            <a:ext cx="891520" cy="15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noChangeArrowheads="1"/>
          </p:cNvPicPr>
          <p:nvPr/>
        </p:nvPicPr>
        <p:blipFill>
          <a:blip r:embed="rId17"/>
          <a:srcRect r="881"/>
          <a:stretch>
            <a:fillRect/>
          </a:stretch>
        </p:blipFill>
        <p:spPr bwMode="auto">
          <a:xfrm>
            <a:off x="1371600" y="23088600"/>
            <a:ext cx="15544800" cy="1066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18" cstate="print"/>
          <a:srcRect t="12500" r="1717" b="3571"/>
          <a:stretch>
            <a:fillRect/>
          </a:stretch>
        </p:blipFill>
        <p:spPr bwMode="auto">
          <a:xfrm>
            <a:off x="28879800" y="11201401"/>
            <a:ext cx="5566444" cy="3581399"/>
          </a:xfrm>
          <a:prstGeom prst="rect">
            <a:avLst/>
          </a:prstGeom>
          <a:noFill/>
          <a:ln w="9525">
            <a:noFill/>
            <a:miter lim="800000"/>
            <a:headEnd/>
            <a:tailEnd/>
          </a:ln>
          <a:effectLst/>
        </p:spPr>
      </p:pic>
      <p:sp>
        <p:nvSpPr>
          <p:cNvPr id="101" name="TextBox 19"/>
          <p:cNvSpPr txBox="1">
            <a:spLocks noChangeArrowheads="1"/>
          </p:cNvSpPr>
          <p:nvPr/>
        </p:nvSpPr>
        <p:spPr bwMode="auto">
          <a:xfrm>
            <a:off x="46177200" y="10972800"/>
            <a:ext cx="3390544" cy="707886"/>
          </a:xfrm>
          <a:prstGeom prst="rect">
            <a:avLst/>
          </a:prstGeom>
          <a:noFill/>
          <a:ln w="9525">
            <a:noFill/>
            <a:miter lim="800000"/>
            <a:headEnd/>
            <a:tailEnd/>
          </a:ln>
        </p:spPr>
        <p:txBody>
          <a:bodyPr wrap="none">
            <a:spAutoFit/>
          </a:bodyPr>
          <a:lstStyle/>
          <a:p>
            <a:r>
              <a:rPr lang="en-US" sz="4000" b="1" dirty="0" err="1" smtClean="0">
                <a:solidFill>
                  <a:srgbClr val="000000"/>
                </a:solidFill>
              </a:rPr>
              <a:t>WaterOneFlow</a:t>
            </a:r>
            <a:endParaRPr lang="en-US" sz="4000" b="1" dirty="0">
              <a:solidFill>
                <a:srgbClr val="000000"/>
              </a:solidFill>
            </a:endParaRPr>
          </a:p>
        </p:txBody>
      </p:sp>
      <p:sp>
        <p:nvSpPr>
          <p:cNvPr id="106" name="TextBox 19"/>
          <p:cNvSpPr txBox="1">
            <a:spLocks noChangeArrowheads="1"/>
          </p:cNvSpPr>
          <p:nvPr/>
        </p:nvSpPr>
        <p:spPr bwMode="auto">
          <a:xfrm>
            <a:off x="40995600" y="11430000"/>
            <a:ext cx="3702296" cy="707886"/>
          </a:xfrm>
          <a:prstGeom prst="rect">
            <a:avLst/>
          </a:prstGeom>
          <a:noFill/>
          <a:ln w="9525">
            <a:noFill/>
            <a:miter lim="800000"/>
            <a:headEnd/>
            <a:tailEnd/>
          </a:ln>
        </p:spPr>
        <p:txBody>
          <a:bodyPr wrap="none">
            <a:spAutoFit/>
          </a:bodyPr>
          <a:lstStyle/>
          <a:p>
            <a:r>
              <a:rPr lang="en-US" sz="4000" b="1" dirty="0" smtClean="0">
                <a:solidFill>
                  <a:srgbClr val="000000"/>
                </a:solidFill>
              </a:rPr>
              <a:t>Web Service Call</a:t>
            </a:r>
            <a:endParaRPr lang="en-US" sz="4000" b="1" dirty="0">
              <a:solidFill>
                <a:srgbClr val="000000"/>
              </a:solidFill>
            </a:endParaRPr>
          </a:p>
        </p:txBody>
      </p:sp>
      <p:sp>
        <p:nvSpPr>
          <p:cNvPr id="107" name="TextBox 19"/>
          <p:cNvSpPr txBox="1">
            <a:spLocks noChangeArrowheads="1"/>
          </p:cNvSpPr>
          <p:nvPr/>
        </p:nvSpPr>
        <p:spPr bwMode="auto">
          <a:xfrm>
            <a:off x="40386000" y="18288000"/>
            <a:ext cx="4953000" cy="707886"/>
          </a:xfrm>
          <a:prstGeom prst="rect">
            <a:avLst/>
          </a:prstGeom>
          <a:noFill/>
          <a:ln w="9525">
            <a:noFill/>
            <a:miter lim="800000"/>
            <a:headEnd/>
            <a:tailEnd/>
          </a:ln>
        </p:spPr>
        <p:txBody>
          <a:bodyPr wrap="square">
            <a:spAutoFit/>
          </a:bodyPr>
          <a:lstStyle/>
          <a:p>
            <a:r>
              <a:rPr lang="en-US" sz="4000" b="1" dirty="0" smtClean="0">
                <a:solidFill>
                  <a:srgbClr val="000000"/>
                </a:solidFill>
              </a:rPr>
              <a:t>Web Service Response</a:t>
            </a:r>
            <a:endParaRPr lang="en-US" sz="4000" b="1" dirty="0">
              <a:solidFill>
                <a:srgbClr val="000000"/>
              </a:solidFill>
            </a:endParaRPr>
          </a:p>
        </p:txBody>
      </p:sp>
      <p:pic>
        <p:nvPicPr>
          <p:cNvPr id="113" name="Picture 7"/>
          <p:cNvPicPr>
            <a:picLocks noChangeAspect="1" noChangeArrowheads="1"/>
          </p:cNvPicPr>
          <p:nvPr/>
        </p:nvPicPr>
        <p:blipFill>
          <a:blip r:embed="rId19"/>
          <a:srcRect/>
          <a:stretch>
            <a:fillRect/>
          </a:stretch>
        </p:blipFill>
        <p:spPr bwMode="auto">
          <a:xfrm>
            <a:off x="21377275" y="34442400"/>
            <a:ext cx="3616325" cy="2508250"/>
          </a:xfrm>
          <a:prstGeom prst="rect">
            <a:avLst/>
          </a:prstGeom>
          <a:noFill/>
          <a:ln w="9525">
            <a:solidFill>
              <a:schemeClr val="tx1"/>
            </a:solidFill>
            <a:miter lim="800000"/>
            <a:headEnd/>
            <a:tailEnd/>
          </a:ln>
        </p:spPr>
      </p:pic>
      <p:sp>
        <p:nvSpPr>
          <p:cNvPr id="114" name="AutoShape 145"/>
          <p:cNvSpPr>
            <a:spLocks noChangeArrowheads="1"/>
          </p:cNvSpPr>
          <p:nvPr/>
        </p:nvSpPr>
        <p:spPr bwMode="auto">
          <a:xfrm rot="19365701">
            <a:off x="25113765" y="34682394"/>
            <a:ext cx="2652202" cy="787012"/>
          </a:xfrm>
          <a:prstGeom prst="rightArrow">
            <a:avLst>
              <a:gd name="adj1" fmla="val 41667"/>
              <a:gd name="adj2" fmla="val 75000"/>
            </a:avLst>
          </a:prstGeom>
          <a:solidFill>
            <a:srgbClr val="080808"/>
          </a:solidFill>
          <a:ln w="9525">
            <a:solidFill>
              <a:schemeClr val="tx1"/>
            </a:solidFill>
            <a:miter lim="800000"/>
            <a:headEnd/>
            <a:tailEnd/>
          </a:ln>
          <a:effectLst/>
        </p:spPr>
        <p:txBody>
          <a:bodyPr wrap="none" anchor="ctr"/>
          <a:lstStyle/>
          <a:p>
            <a:endParaRPr lang="en-US"/>
          </a:p>
        </p:txBody>
      </p:sp>
      <p:sp>
        <p:nvSpPr>
          <p:cNvPr id="115" name="Text Box 41"/>
          <p:cNvSpPr txBox="1">
            <a:spLocks noChangeArrowheads="1"/>
          </p:cNvSpPr>
          <p:nvPr/>
        </p:nvSpPr>
        <p:spPr bwMode="auto">
          <a:xfrm>
            <a:off x="17602201" y="34863274"/>
            <a:ext cx="3581400" cy="1865126"/>
          </a:xfrm>
          <a:prstGeom prst="rect">
            <a:avLst/>
          </a:prstGeom>
          <a:noFill/>
          <a:ln w="9525">
            <a:noFill/>
            <a:miter lim="800000"/>
            <a:headEnd/>
            <a:tailEnd/>
          </a:ln>
          <a:effectLst/>
        </p:spPr>
        <p:txBody>
          <a:bodyPr wrap="square">
            <a:spAutoFit/>
          </a:bodyPr>
          <a:lstStyle/>
          <a:p>
            <a:pPr defTabSz="4702175" eaLnBrk="0" hangingPunct="0">
              <a:lnSpc>
                <a:spcPct val="90000"/>
              </a:lnSpc>
              <a:spcBef>
                <a:spcPct val="20000"/>
              </a:spcBef>
            </a:pPr>
            <a:r>
              <a:rPr lang="en-US" sz="3200" b="1" dirty="0"/>
              <a:t>Load</a:t>
            </a:r>
            <a:r>
              <a:rPr lang="en-US" sz="3200" dirty="0"/>
              <a:t> data into ODM using </a:t>
            </a:r>
            <a:r>
              <a:rPr lang="en-US" sz="3200" b="1" dirty="0" smtClean="0"/>
              <a:t>SQL Server Integration Services (SSIS)</a:t>
            </a:r>
            <a:endParaRPr lang="en-US" sz="3200" b="1" dirty="0"/>
          </a:p>
        </p:txBody>
      </p:sp>
      <p:sp>
        <p:nvSpPr>
          <p:cNvPr id="116" name="AutoShape 145"/>
          <p:cNvSpPr>
            <a:spLocks noChangeArrowheads="1"/>
          </p:cNvSpPr>
          <p:nvPr/>
        </p:nvSpPr>
        <p:spPr bwMode="auto">
          <a:xfrm rot="5400000">
            <a:off x="29971332" y="29540871"/>
            <a:ext cx="2109148" cy="787012"/>
          </a:xfrm>
          <a:prstGeom prst="rightArrow">
            <a:avLst>
              <a:gd name="adj1" fmla="val 41667"/>
              <a:gd name="adj2" fmla="val 75000"/>
            </a:avLst>
          </a:prstGeom>
          <a:solidFill>
            <a:srgbClr val="080808"/>
          </a:solidFill>
          <a:ln w="9525">
            <a:solidFill>
              <a:schemeClr val="tx1"/>
            </a:solidFill>
            <a:miter lim="800000"/>
            <a:headEnd/>
            <a:tailEnd/>
          </a:ln>
          <a:effectLst/>
        </p:spPr>
        <p:txBody>
          <a:bodyPr wrap="none" anchor="ctr"/>
          <a:lstStyle/>
          <a:p>
            <a:endParaRPr lang="en-US"/>
          </a:p>
        </p:txBody>
      </p:sp>
      <p:pic>
        <p:nvPicPr>
          <p:cNvPr id="1028" name="Picture 4"/>
          <p:cNvPicPr>
            <a:picLocks noChangeAspect="1" noChangeArrowheads="1"/>
          </p:cNvPicPr>
          <p:nvPr/>
        </p:nvPicPr>
        <p:blipFill>
          <a:blip r:embed="rId20" cstate="print"/>
          <a:srcRect t="9418"/>
          <a:stretch>
            <a:fillRect/>
          </a:stretch>
        </p:blipFill>
        <p:spPr bwMode="auto">
          <a:xfrm>
            <a:off x="43053000" y="23140131"/>
            <a:ext cx="6624638" cy="5130069"/>
          </a:xfrm>
          <a:prstGeom prst="rect">
            <a:avLst/>
          </a:prstGeom>
          <a:noFill/>
          <a:ln w="9525">
            <a:noFill/>
            <a:miter lim="800000"/>
            <a:headEnd/>
            <a:tailEnd/>
          </a:ln>
          <a:effectLst/>
        </p:spPr>
      </p:pic>
      <p:pic>
        <p:nvPicPr>
          <p:cNvPr id="118" name="Picture 4"/>
          <p:cNvPicPr>
            <a:picLocks noChangeAspect="1" noChangeArrowheads="1"/>
          </p:cNvPicPr>
          <p:nvPr/>
        </p:nvPicPr>
        <p:blipFill>
          <a:blip r:embed="rId21"/>
          <a:srcRect/>
          <a:stretch>
            <a:fillRect/>
          </a:stretch>
        </p:blipFill>
        <p:spPr bwMode="auto">
          <a:xfrm>
            <a:off x="34061400" y="23348949"/>
            <a:ext cx="6096000" cy="4424363"/>
          </a:xfrm>
          <a:prstGeom prst="rect">
            <a:avLst/>
          </a:prstGeom>
          <a:noFill/>
          <a:ln w="9525">
            <a:noFill/>
            <a:miter lim="800000"/>
            <a:headEnd/>
            <a:tailEnd/>
          </a:ln>
        </p:spPr>
      </p:pic>
      <p:pic>
        <p:nvPicPr>
          <p:cNvPr id="119" name="Picture 5"/>
          <p:cNvPicPr>
            <a:picLocks noChangeAspect="1" noChangeArrowheads="1"/>
          </p:cNvPicPr>
          <p:nvPr/>
        </p:nvPicPr>
        <p:blipFill>
          <a:blip r:embed="rId22"/>
          <a:srcRect/>
          <a:stretch>
            <a:fillRect/>
          </a:stretch>
        </p:blipFill>
        <p:spPr bwMode="auto">
          <a:xfrm>
            <a:off x="38404800" y="24725312"/>
            <a:ext cx="4191000" cy="3392488"/>
          </a:xfrm>
          <a:prstGeom prst="rect">
            <a:avLst/>
          </a:prstGeom>
          <a:noFill/>
          <a:ln w="9525">
            <a:noFill/>
            <a:miter lim="800000"/>
            <a:headEnd/>
            <a:tailEnd/>
          </a:ln>
        </p:spPr>
      </p:pic>
      <p:sp>
        <p:nvSpPr>
          <p:cNvPr id="126" name="Rectangle 6"/>
          <p:cNvSpPr>
            <a:spLocks noChangeArrowheads="1"/>
          </p:cNvSpPr>
          <p:nvPr/>
        </p:nvSpPr>
        <p:spPr bwMode="auto">
          <a:xfrm>
            <a:off x="33985200" y="30099000"/>
            <a:ext cx="8713787" cy="3200400"/>
          </a:xfrm>
          <a:prstGeom prst="rect">
            <a:avLst/>
          </a:prstGeom>
          <a:noFill/>
          <a:ln w="9525" algn="ctr">
            <a:noFill/>
            <a:miter lim="800000"/>
            <a:headEnd/>
            <a:tailEnd/>
          </a:ln>
        </p:spPr>
        <p:txBody>
          <a:bodyPr lIns="91433" tIns="45717" rIns="91433" bIns="45717" anchor="ctr">
            <a:spAutoFit/>
          </a:bodyPr>
          <a:lstStyle/>
          <a:p>
            <a:r>
              <a:rPr lang="en-US" sz="2000" b="1" dirty="0">
                <a:solidFill>
                  <a:srgbClr val="008000"/>
                </a:solidFill>
                <a:latin typeface="Courier New" pitchFamily="49" charset="0"/>
                <a:ea typeface="MS Mincho" pitchFamily="49" charset="-128"/>
                <a:cs typeface="Times New Roman" pitchFamily="18" charset="0"/>
              </a:rPr>
              <a:t>% create NWIS Class and an instance of the class</a:t>
            </a:r>
            <a:endParaRPr lang="en-US" sz="2000" b="1" dirty="0">
              <a:solidFill>
                <a:srgbClr val="000000"/>
              </a:solidFill>
              <a:ea typeface="MS Mincho" pitchFamily="49" charset="-128"/>
              <a:cs typeface="Times New Roman" pitchFamily="18" charset="0"/>
            </a:endParaRPr>
          </a:p>
          <a:p>
            <a:pPr eaLnBrk="0" hangingPunct="0"/>
            <a:r>
              <a:rPr lang="en-US" sz="2000" b="1" dirty="0" err="1">
                <a:solidFill>
                  <a:srgbClr val="008000"/>
                </a:solidFill>
                <a:latin typeface="Courier New" pitchFamily="49" charset="0"/>
                <a:ea typeface="MS Mincho" pitchFamily="49" charset="-128"/>
                <a:cs typeface="Times New Roman" pitchFamily="18" charset="0"/>
              </a:rPr>
              <a:t>createClassFromWsdl</a:t>
            </a:r>
            <a:r>
              <a:rPr lang="en-US" sz="2000" b="1" dirty="0">
                <a:solidFill>
                  <a:srgbClr val="008000"/>
                </a:solidFill>
                <a:latin typeface="Courier New" pitchFamily="49" charset="0"/>
                <a:ea typeface="MS Mincho" pitchFamily="49" charset="-128"/>
                <a:cs typeface="Times New Roman" pitchFamily="18" charset="0"/>
              </a:rPr>
              <a:t>('http://water.sdsc.edu/wateroneflow/NWIS/DailyValues.asmx?WSDL');</a:t>
            </a:r>
            <a:endParaRPr lang="en-US" sz="2000" b="1" dirty="0">
              <a:solidFill>
                <a:srgbClr val="000000"/>
              </a:solidFill>
              <a:ea typeface="MS Mincho" pitchFamily="49" charset="-128"/>
              <a:cs typeface="Times New Roman" pitchFamily="18" charset="0"/>
            </a:endParaRPr>
          </a:p>
          <a:p>
            <a:pPr eaLnBrk="0" hangingPunct="0"/>
            <a:r>
              <a:rPr lang="en-US" sz="2000" b="1" dirty="0">
                <a:solidFill>
                  <a:srgbClr val="008000"/>
                </a:solidFill>
                <a:latin typeface="Courier New" pitchFamily="49" charset="0"/>
                <a:ea typeface="MS Mincho" pitchFamily="49" charset="-128"/>
                <a:cs typeface="Times New Roman" pitchFamily="18" charset="0"/>
              </a:rPr>
              <a:t>WS = </a:t>
            </a:r>
            <a:r>
              <a:rPr lang="en-US" sz="2000" b="1" dirty="0" err="1">
                <a:solidFill>
                  <a:srgbClr val="008000"/>
                </a:solidFill>
                <a:latin typeface="Courier New" pitchFamily="49" charset="0"/>
                <a:ea typeface="MS Mincho" pitchFamily="49" charset="-128"/>
                <a:cs typeface="Times New Roman" pitchFamily="18" charset="0"/>
              </a:rPr>
              <a:t>NWISDailyValues</a:t>
            </a:r>
            <a:r>
              <a:rPr lang="en-US" sz="2000" b="1" dirty="0">
                <a:solidFill>
                  <a:srgbClr val="008000"/>
                </a:solidFill>
                <a:latin typeface="Courier New" pitchFamily="49" charset="0"/>
                <a:ea typeface="MS Mincho" pitchFamily="49" charset="-128"/>
                <a:cs typeface="Times New Roman" pitchFamily="18" charset="0"/>
              </a:rPr>
              <a:t>;</a:t>
            </a:r>
            <a:endParaRPr lang="en-US" sz="2000" b="1" dirty="0">
              <a:solidFill>
                <a:srgbClr val="000000"/>
              </a:solidFill>
              <a:ea typeface="MS Mincho" pitchFamily="49" charset="-128"/>
              <a:cs typeface="Times New Roman" pitchFamily="18" charset="0"/>
            </a:endParaRPr>
          </a:p>
          <a:p>
            <a:r>
              <a:rPr lang="en-US" sz="2000" b="1" dirty="0">
                <a:solidFill>
                  <a:srgbClr val="008000"/>
                </a:solidFill>
                <a:latin typeface="Courier New" pitchFamily="49" charset="0"/>
                <a:ea typeface="MS Mincho" pitchFamily="49" charset="-128"/>
                <a:cs typeface="Times New Roman" pitchFamily="18" charset="0"/>
              </a:rPr>
              <a:t>% </a:t>
            </a:r>
            <a:r>
              <a:rPr lang="en-US" sz="2000" b="1" dirty="0" err="1">
                <a:solidFill>
                  <a:srgbClr val="008000"/>
                </a:solidFill>
                <a:latin typeface="Courier New" pitchFamily="49" charset="0"/>
                <a:ea typeface="MS Mincho" pitchFamily="49" charset="-128"/>
                <a:cs typeface="Times New Roman" pitchFamily="18" charset="0"/>
              </a:rPr>
              <a:t>GetValues</a:t>
            </a:r>
            <a:r>
              <a:rPr lang="en-US" sz="2000" b="1" dirty="0">
                <a:solidFill>
                  <a:srgbClr val="008000"/>
                </a:solidFill>
                <a:latin typeface="Courier New" pitchFamily="49" charset="0"/>
                <a:ea typeface="MS Mincho" pitchFamily="49" charset="-128"/>
                <a:cs typeface="Times New Roman" pitchFamily="18" charset="0"/>
              </a:rPr>
              <a:t> to get the data</a:t>
            </a:r>
            <a:endParaRPr lang="en-US" sz="1600" b="1" dirty="0">
              <a:solidFill>
                <a:srgbClr val="000000"/>
              </a:solidFill>
              <a:ea typeface="MS Mincho" pitchFamily="49" charset="-128"/>
              <a:cs typeface="Times New Roman" pitchFamily="18" charset="0"/>
            </a:endParaRPr>
          </a:p>
          <a:p>
            <a:pPr eaLnBrk="0" hangingPunct="0"/>
            <a:r>
              <a:rPr lang="de-DE" sz="2000" b="1" dirty="0">
                <a:solidFill>
                  <a:srgbClr val="008000"/>
                </a:solidFill>
                <a:latin typeface="Courier New" pitchFamily="49" charset="0"/>
                <a:ea typeface="MS Mincho" pitchFamily="49" charset="-128"/>
                <a:cs typeface="Times New Roman" pitchFamily="18" charset="0"/>
              </a:rPr>
              <a:t>siteid='NWIS:02087500';</a:t>
            </a:r>
            <a:endParaRPr lang="en-US" sz="1600" b="1" dirty="0">
              <a:solidFill>
                <a:srgbClr val="000000"/>
              </a:solidFill>
              <a:ea typeface="MS Mincho" pitchFamily="49" charset="-128"/>
              <a:cs typeface="Times New Roman" pitchFamily="18" charset="0"/>
            </a:endParaRPr>
          </a:p>
          <a:p>
            <a:pPr eaLnBrk="0" hangingPunct="0"/>
            <a:r>
              <a:rPr lang="de-DE" sz="2000" b="1" dirty="0">
                <a:solidFill>
                  <a:srgbClr val="008000"/>
                </a:solidFill>
                <a:latin typeface="Courier New" pitchFamily="49" charset="0"/>
                <a:ea typeface="MS Mincho" pitchFamily="49" charset="-128"/>
                <a:cs typeface="Times New Roman" pitchFamily="18" charset="0"/>
              </a:rPr>
              <a:t>bdate='2002-09-30T00:00:00';</a:t>
            </a:r>
            <a:endParaRPr lang="en-US" sz="1600" b="1" dirty="0">
              <a:solidFill>
                <a:srgbClr val="000000"/>
              </a:solidFill>
              <a:ea typeface="MS Mincho" pitchFamily="49" charset="-128"/>
              <a:cs typeface="Times New Roman" pitchFamily="18" charset="0"/>
            </a:endParaRPr>
          </a:p>
          <a:p>
            <a:pPr eaLnBrk="0" hangingPunct="0"/>
            <a:r>
              <a:rPr lang="de-DE" sz="2000" b="1" dirty="0">
                <a:solidFill>
                  <a:srgbClr val="008000"/>
                </a:solidFill>
                <a:latin typeface="Courier New" pitchFamily="49" charset="0"/>
                <a:ea typeface="MS Mincho" pitchFamily="49" charset="-128"/>
                <a:cs typeface="Times New Roman" pitchFamily="18" charset="0"/>
              </a:rPr>
              <a:t>edate='2006-10-16T00:00:00';</a:t>
            </a:r>
            <a:endParaRPr lang="en-US" sz="1600" b="1" dirty="0">
              <a:solidFill>
                <a:srgbClr val="000000"/>
              </a:solidFill>
              <a:ea typeface="MS Mincho" pitchFamily="49" charset="-128"/>
              <a:cs typeface="Times New Roman" pitchFamily="18" charset="0"/>
            </a:endParaRPr>
          </a:p>
          <a:p>
            <a:pPr eaLnBrk="0" hangingPunct="0"/>
            <a:r>
              <a:rPr lang="en-US" sz="2000" b="1" dirty="0">
                <a:solidFill>
                  <a:srgbClr val="008000"/>
                </a:solidFill>
                <a:latin typeface="Courier New" pitchFamily="49" charset="0"/>
                <a:ea typeface="MS Mincho" pitchFamily="49" charset="-128"/>
                <a:cs typeface="Times New Roman" pitchFamily="18" charset="0"/>
              </a:rPr>
              <a:t>variable='NWIS:00060';</a:t>
            </a:r>
            <a:endParaRPr lang="en-US" sz="1600" b="1" dirty="0">
              <a:solidFill>
                <a:srgbClr val="000000"/>
              </a:solidFill>
              <a:ea typeface="MS Mincho" pitchFamily="49" charset="-128"/>
              <a:cs typeface="Times New Roman" pitchFamily="18" charset="0"/>
            </a:endParaRPr>
          </a:p>
          <a:p>
            <a:pPr eaLnBrk="0" hangingPunct="0"/>
            <a:r>
              <a:rPr lang="en-US" sz="2000" b="1" dirty="0" err="1">
                <a:solidFill>
                  <a:srgbClr val="008000"/>
                </a:solidFill>
                <a:latin typeface="Courier New" pitchFamily="49" charset="0"/>
                <a:ea typeface="MS Mincho" pitchFamily="49" charset="-128"/>
                <a:cs typeface="Times New Roman" pitchFamily="18" charset="0"/>
              </a:rPr>
              <a:t>valuesxml</a:t>
            </a:r>
            <a:r>
              <a:rPr lang="en-US" sz="2000" b="1" dirty="0">
                <a:solidFill>
                  <a:srgbClr val="008000"/>
                </a:solidFill>
                <a:latin typeface="Courier New" pitchFamily="49" charset="0"/>
                <a:ea typeface="MS Mincho" pitchFamily="49" charset="-128"/>
                <a:cs typeface="Times New Roman" pitchFamily="18" charset="0"/>
              </a:rPr>
              <a:t>=</a:t>
            </a:r>
            <a:r>
              <a:rPr lang="en-US" sz="2000" b="1" dirty="0" err="1">
                <a:solidFill>
                  <a:srgbClr val="008000"/>
                </a:solidFill>
                <a:latin typeface="Courier New" pitchFamily="49" charset="0"/>
                <a:ea typeface="MS Mincho" pitchFamily="49" charset="-128"/>
                <a:cs typeface="Times New Roman" pitchFamily="18" charset="0"/>
              </a:rPr>
              <a:t>GetValues</a:t>
            </a:r>
            <a:r>
              <a:rPr lang="en-US" sz="2000" b="1" dirty="0">
                <a:solidFill>
                  <a:srgbClr val="008000"/>
                </a:solidFill>
                <a:latin typeface="Courier New" pitchFamily="49" charset="0"/>
                <a:ea typeface="MS Mincho" pitchFamily="49" charset="-128"/>
                <a:cs typeface="Times New Roman" pitchFamily="18" charset="0"/>
              </a:rPr>
              <a:t>(</a:t>
            </a:r>
            <a:r>
              <a:rPr lang="en-US" sz="2000" b="1" dirty="0" err="1">
                <a:solidFill>
                  <a:srgbClr val="008000"/>
                </a:solidFill>
                <a:latin typeface="Courier New" pitchFamily="49" charset="0"/>
                <a:ea typeface="MS Mincho" pitchFamily="49" charset="-128"/>
                <a:cs typeface="Times New Roman" pitchFamily="18" charset="0"/>
              </a:rPr>
              <a:t>WS,siteid,variable,bdate,edate</a:t>
            </a:r>
            <a:r>
              <a:rPr lang="en-US" sz="2000" b="1" dirty="0">
                <a:solidFill>
                  <a:srgbClr val="008000"/>
                </a:solidFill>
                <a:latin typeface="Courier New" pitchFamily="49" charset="0"/>
                <a:ea typeface="MS Mincho" pitchFamily="49" charset="-128"/>
                <a:cs typeface="Times New Roman" pitchFamily="18" charset="0"/>
              </a:rPr>
              <a:t>,''); </a:t>
            </a:r>
            <a:r>
              <a:rPr lang="en-US" sz="2400" b="1" dirty="0">
                <a:solidFill>
                  <a:srgbClr val="000000"/>
                </a:solidFill>
                <a:latin typeface="Times New Roman" pitchFamily="18" charset="0"/>
                <a:ea typeface="MS Mincho" pitchFamily="49" charset="-128"/>
                <a:cs typeface="Times New Roman" pitchFamily="18" charset="0"/>
              </a:rPr>
              <a:t> </a:t>
            </a:r>
          </a:p>
        </p:txBody>
      </p:sp>
      <p:pic>
        <p:nvPicPr>
          <p:cNvPr id="127" name="Picture 2"/>
          <p:cNvPicPr>
            <a:picLocks noChangeAspect="1" noChangeArrowheads="1"/>
          </p:cNvPicPr>
          <p:nvPr/>
        </p:nvPicPr>
        <p:blipFill>
          <a:blip r:embed="rId23"/>
          <a:srcRect l="2595" t="20908"/>
          <a:stretch>
            <a:fillRect/>
          </a:stretch>
        </p:blipFill>
        <p:spPr bwMode="auto">
          <a:xfrm>
            <a:off x="33832800" y="33451800"/>
            <a:ext cx="8580438" cy="2930525"/>
          </a:xfrm>
          <a:prstGeom prst="rect">
            <a:avLst/>
          </a:prstGeom>
          <a:noFill/>
          <a:ln w="9525">
            <a:noFill/>
            <a:miter lim="800000"/>
            <a:headEnd/>
            <a:tailEnd/>
          </a:ln>
        </p:spPr>
      </p:pic>
      <p:pic>
        <p:nvPicPr>
          <p:cNvPr id="128" name="Picture 7"/>
          <p:cNvPicPr>
            <a:picLocks noChangeAspect="1" noChangeArrowheads="1"/>
          </p:cNvPicPr>
          <p:nvPr/>
        </p:nvPicPr>
        <p:blipFill>
          <a:blip r:embed="rId24"/>
          <a:srcRect l="4692" r="4992"/>
          <a:stretch>
            <a:fillRect/>
          </a:stretch>
        </p:blipFill>
        <p:spPr bwMode="auto">
          <a:xfrm>
            <a:off x="37414200" y="33756600"/>
            <a:ext cx="5867400" cy="3187700"/>
          </a:xfrm>
          <a:prstGeom prst="rect">
            <a:avLst/>
          </a:prstGeom>
          <a:solidFill>
            <a:schemeClr val="bg1"/>
          </a:solidFill>
          <a:ln w="12700" algn="ctr">
            <a:solidFill>
              <a:schemeClr val="tx1"/>
            </a:solidFill>
            <a:miter lim="800000"/>
            <a:headEnd/>
            <a:tailEnd/>
          </a:ln>
        </p:spPr>
      </p:pic>
      <p:sp>
        <p:nvSpPr>
          <p:cNvPr id="129" name="TextBox 128"/>
          <p:cNvSpPr txBox="1"/>
          <p:nvPr/>
        </p:nvSpPr>
        <p:spPr>
          <a:xfrm>
            <a:off x="34137600" y="21412200"/>
            <a:ext cx="7467600" cy="1569660"/>
          </a:xfrm>
          <a:prstGeom prst="rect">
            <a:avLst/>
          </a:prstGeom>
          <a:noFill/>
        </p:spPr>
        <p:txBody>
          <a:bodyPr wrap="square" rtlCol="0">
            <a:spAutoFit/>
          </a:bodyPr>
          <a:lstStyle/>
          <a:p>
            <a:pPr algn="ctr"/>
            <a:r>
              <a:rPr lang="en-US" sz="4800" b="1" dirty="0" err="1" smtClean="0"/>
              <a:t>HydroExcel</a:t>
            </a:r>
            <a:r>
              <a:rPr lang="en-US" sz="4800" b="1" dirty="0" smtClean="0"/>
              <a:t>:</a:t>
            </a:r>
            <a:r>
              <a:rPr lang="en-US" sz="4800" dirty="0" smtClean="0"/>
              <a:t>  Get Data Directly into Microsoft Excel</a:t>
            </a:r>
            <a:endParaRPr lang="en-US" sz="4800" dirty="0"/>
          </a:p>
        </p:txBody>
      </p:sp>
      <p:sp>
        <p:nvSpPr>
          <p:cNvPr id="130" name="TextBox 129"/>
          <p:cNvSpPr txBox="1"/>
          <p:nvPr/>
        </p:nvSpPr>
        <p:spPr>
          <a:xfrm>
            <a:off x="42824400" y="21412200"/>
            <a:ext cx="6934200" cy="1569660"/>
          </a:xfrm>
          <a:prstGeom prst="rect">
            <a:avLst/>
          </a:prstGeom>
          <a:noFill/>
        </p:spPr>
        <p:txBody>
          <a:bodyPr wrap="square" rtlCol="0">
            <a:spAutoFit/>
          </a:bodyPr>
          <a:lstStyle/>
          <a:p>
            <a:pPr algn="ctr"/>
            <a:r>
              <a:rPr lang="en-US" sz="4800" b="1" dirty="0" err="1" smtClean="0"/>
              <a:t>HydroGet</a:t>
            </a:r>
            <a:r>
              <a:rPr lang="en-US" sz="4800" b="1" dirty="0" smtClean="0"/>
              <a:t>:</a:t>
            </a:r>
            <a:r>
              <a:rPr lang="en-US" sz="4800" dirty="0" smtClean="0"/>
              <a:t>  Get Data Directly into </a:t>
            </a:r>
            <a:r>
              <a:rPr lang="en-US" sz="4800" dirty="0" err="1" smtClean="0"/>
              <a:t>ArcGIS</a:t>
            </a:r>
            <a:endParaRPr lang="en-US" sz="4800" dirty="0"/>
          </a:p>
        </p:txBody>
      </p:sp>
      <p:sp>
        <p:nvSpPr>
          <p:cNvPr id="131" name="TextBox 130"/>
          <p:cNvSpPr txBox="1"/>
          <p:nvPr/>
        </p:nvSpPr>
        <p:spPr>
          <a:xfrm>
            <a:off x="33756600" y="28453140"/>
            <a:ext cx="8915400" cy="1569660"/>
          </a:xfrm>
          <a:prstGeom prst="rect">
            <a:avLst/>
          </a:prstGeom>
          <a:noFill/>
        </p:spPr>
        <p:txBody>
          <a:bodyPr wrap="square" rtlCol="0">
            <a:spAutoFit/>
          </a:bodyPr>
          <a:lstStyle/>
          <a:p>
            <a:pPr algn="ctr"/>
            <a:r>
              <a:rPr lang="en-US" sz="4800" b="1" dirty="0" smtClean="0"/>
              <a:t>MATLAB:</a:t>
            </a:r>
            <a:r>
              <a:rPr lang="en-US" sz="4800" dirty="0" smtClean="0"/>
              <a:t>  Get Data Directly in Your Analysis Environment of Choice</a:t>
            </a:r>
            <a:endParaRPr lang="en-US" sz="4800" dirty="0"/>
          </a:p>
        </p:txBody>
      </p:sp>
      <p:pic>
        <p:nvPicPr>
          <p:cNvPr id="1029" name="Picture 5"/>
          <p:cNvPicPr>
            <a:picLocks noChangeAspect="1" noChangeArrowheads="1"/>
          </p:cNvPicPr>
          <p:nvPr/>
        </p:nvPicPr>
        <p:blipFill>
          <a:blip r:embed="rId25"/>
          <a:srcRect/>
          <a:stretch>
            <a:fillRect/>
          </a:stretch>
        </p:blipFill>
        <p:spPr bwMode="auto">
          <a:xfrm>
            <a:off x="43510200" y="30708600"/>
            <a:ext cx="6310082" cy="5867401"/>
          </a:xfrm>
          <a:prstGeom prst="rect">
            <a:avLst/>
          </a:prstGeom>
          <a:noFill/>
          <a:ln w="9525">
            <a:noFill/>
            <a:miter lim="800000"/>
            <a:headEnd/>
            <a:tailEnd/>
          </a:ln>
          <a:effectLst/>
        </p:spPr>
      </p:pic>
      <p:sp>
        <p:nvSpPr>
          <p:cNvPr id="133" name="TextBox 132"/>
          <p:cNvSpPr txBox="1"/>
          <p:nvPr/>
        </p:nvSpPr>
        <p:spPr>
          <a:xfrm>
            <a:off x="42672000" y="28422600"/>
            <a:ext cx="7315200" cy="2308324"/>
          </a:xfrm>
          <a:prstGeom prst="rect">
            <a:avLst/>
          </a:prstGeom>
          <a:noFill/>
        </p:spPr>
        <p:txBody>
          <a:bodyPr wrap="square" rtlCol="0">
            <a:spAutoFit/>
          </a:bodyPr>
          <a:lstStyle/>
          <a:p>
            <a:pPr algn="ctr"/>
            <a:r>
              <a:rPr lang="en-US" sz="4800" b="1" dirty="0" err="1" smtClean="0"/>
              <a:t>Hydroseek</a:t>
            </a:r>
            <a:r>
              <a:rPr lang="en-US" sz="4800" b="1" dirty="0" smtClean="0"/>
              <a:t>:</a:t>
            </a:r>
            <a:r>
              <a:rPr lang="en-US" sz="4800" dirty="0" smtClean="0"/>
              <a:t>  Get Data </a:t>
            </a:r>
            <a:r>
              <a:rPr lang="en-US" sz="4800" dirty="0" smtClean="0"/>
              <a:t>Using </a:t>
            </a:r>
            <a:r>
              <a:rPr lang="en-US" sz="4800" dirty="0" smtClean="0"/>
              <a:t>Browser Based Keyword Searches</a:t>
            </a:r>
            <a:endParaRPr lang="en-US" sz="4800" dirty="0"/>
          </a:p>
        </p:txBody>
      </p:sp>
      <p:sp>
        <p:nvSpPr>
          <p:cNvPr id="121" name="Text Box 4"/>
          <p:cNvSpPr txBox="1">
            <a:spLocks noChangeArrowheads="1"/>
          </p:cNvSpPr>
          <p:nvPr/>
        </p:nvSpPr>
        <p:spPr bwMode="auto">
          <a:xfrm>
            <a:off x="43662600" y="35756671"/>
            <a:ext cx="6096000" cy="1200329"/>
          </a:xfrm>
          <a:prstGeom prst="rect">
            <a:avLst/>
          </a:prstGeom>
          <a:solidFill>
            <a:schemeClr val="bg1"/>
          </a:solidFill>
          <a:ln w="9525">
            <a:solidFill>
              <a:srgbClr val="FF3300"/>
            </a:solidFill>
            <a:miter lim="800000"/>
            <a:headEnd/>
            <a:tailEnd/>
          </a:ln>
        </p:spPr>
        <p:txBody>
          <a:bodyPr wrap="square">
            <a:spAutoFit/>
          </a:bodyPr>
          <a:lstStyle/>
          <a:p>
            <a:pPr algn="ctr"/>
            <a:r>
              <a:rPr lang="en-US" sz="2400" dirty="0">
                <a:solidFill>
                  <a:srgbClr val="000000"/>
                </a:solidFill>
                <a:latin typeface="Calibri" pitchFamily="34" charset="0"/>
              </a:rPr>
              <a:t>Supports search by location and type of data across multiple observation networks including NWIS and </a:t>
            </a:r>
            <a:r>
              <a:rPr lang="en-US" sz="2400" dirty="0" smtClean="0">
                <a:solidFill>
                  <a:srgbClr val="000000"/>
                </a:solidFill>
                <a:latin typeface="Calibri" pitchFamily="34" charset="0"/>
              </a:rPr>
              <a:t>STORET</a:t>
            </a:r>
            <a:endParaRPr lang="en-US" sz="2400" dirty="0">
              <a:solidFill>
                <a:srgbClr val="000000"/>
              </a:solidFill>
              <a:latin typeface="Calibri" pitchFamily="34" charset="0"/>
            </a:endParaRPr>
          </a:p>
        </p:txBody>
      </p:sp>
      <p:sp>
        <p:nvSpPr>
          <p:cNvPr id="134" name="AutoShape 145"/>
          <p:cNvSpPr>
            <a:spLocks noChangeArrowheads="1"/>
          </p:cNvSpPr>
          <p:nvPr/>
        </p:nvSpPr>
        <p:spPr bwMode="auto">
          <a:xfrm rot="2758941">
            <a:off x="25011328" y="29771120"/>
            <a:ext cx="3902272" cy="857316"/>
          </a:xfrm>
          <a:prstGeom prst="rightArrow">
            <a:avLst>
              <a:gd name="adj1" fmla="val 41667"/>
              <a:gd name="adj2" fmla="val 75000"/>
            </a:avLst>
          </a:prstGeom>
          <a:solidFill>
            <a:srgbClr val="080808"/>
          </a:solidFill>
          <a:ln w="9525">
            <a:solidFill>
              <a:schemeClr val="tx1"/>
            </a:solidFill>
            <a:miter lim="800000"/>
            <a:headEnd/>
            <a:tailEnd/>
          </a:ln>
          <a:effectLst/>
        </p:spPr>
        <p:txBody>
          <a:bodyPr wrap="none" anchor="ctr"/>
          <a:lstStyle/>
          <a:p>
            <a:endParaRPr lang="en-US"/>
          </a:p>
        </p:txBody>
      </p:sp>
      <p:pic>
        <p:nvPicPr>
          <p:cNvPr id="1030" name="Picture 6"/>
          <p:cNvPicPr>
            <a:picLocks noChangeAspect="1" noChangeArrowheads="1"/>
          </p:cNvPicPr>
          <p:nvPr/>
        </p:nvPicPr>
        <p:blipFill>
          <a:blip r:embed="rId26" cstate="print"/>
          <a:srcRect t="10049" b="3527"/>
          <a:stretch>
            <a:fillRect/>
          </a:stretch>
        </p:blipFill>
        <p:spPr bwMode="auto">
          <a:xfrm>
            <a:off x="29108400" y="15240000"/>
            <a:ext cx="5386388" cy="3733800"/>
          </a:xfrm>
          <a:prstGeom prst="rect">
            <a:avLst/>
          </a:prstGeom>
          <a:noFill/>
          <a:ln w="9525">
            <a:noFill/>
            <a:miter lim="800000"/>
            <a:headEnd/>
            <a:tailEnd/>
          </a:ln>
          <a:effectLst/>
        </p:spPr>
      </p:pic>
      <p:sp>
        <p:nvSpPr>
          <p:cNvPr id="136" name="TextBox 135"/>
          <p:cNvSpPr txBox="1"/>
          <p:nvPr/>
        </p:nvSpPr>
        <p:spPr>
          <a:xfrm>
            <a:off x="28879800" y="10569714"/>
            <a:ext cx="5513945" cy="707886"/>
          </a:xfrm>
          <a:prstGeom prst="rect">
            <a:avLst/>
          </a:prstGeom>
          <a:noFill/>
        </p:spPr>
        <p:txBody>
          <a:bodyPr wrap="none" rtlCol="0">
            <a:spAutoFit/>
          </a:bodyPr>
          <a:lstStyle/>
          <a:p>
            <a:pPr algn="ctr"/>
            <a:r>
              <a:rPr lang="en-US" sz="2400" dirty="0" smtClean="0"/>
              <a:t>Daily Average Discharge Example</a:t>
            </a:r>
          </a:p>
          <a:p>
            <a:pPr algn="ctr"/>
            <a:r>
              <a:rPr lang="en-US" sz="1600" dirty="0" smtClean="0"/>
              <a:t>Daily Average Discharge Derived from 15 Minute Discharge Data</a:t>
            </a:r>
            <a:endParaRPr lang="en-US" sz="1600" dirty="0"/>
          </a:p>
        </p:txBody>
      </p:sp>
      <p:sp>
        <p:nvSpPr>
          <p:cNvPr id="137" name="TextBox 136"/>
          <p:cNvSpPr txBox="1"/>
          <p:nvPr/>
        </p:nvSpPr>
        <p:spPr>
          <a:xfrm>
            <a:off x="29405407" y="14778335"/>
            <a:ext cx="4732193" cy="461665"/>
          </a:xfrm>
          <a:prstGeom prst="rect">
            <a:avLst/>
          </a:prstGeom>
          <a:noFill/>
        </p:spPr>
        <p:txBody>
          <a:bodyPr wrap="none" rtlCol="0">
            <a:spAutoFit/>
          </a:bodyPr>
          <a:lstStyle/>
          <a:p>
            <a:pPr algn="ctr"/>
            <a:r>
              <a:rPr lang="en-US" sz="2400" dirty="0" smtClean="0"/>
              <a:t>Water Chemistry From a Lake Profile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793</Words>
  <Application>Microsoft Office PowerPoint</Application>
  <PresentationFormat>Custom</PresentationFormat>
  <Paragraphs>73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Utah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Horsburgh</dc:creator>
  <cp:lastModifiedBy>Jeff Horsburgh</cp:lastModifiedBy>
  <cp:revision>55</cp:revision>
  <dcterms:created xsi:type="dcterms:W3CDTF">2008-12-10T21:36:13Z</dcterms:created>
  <dcterms:modified xsi:type="dcterms:W3CDTF">2008-12-11T19:38:57Z</dcterms:modified>
</cp:coreProperties>
</file>