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2" r:id="rId3"/>
    <p:sldId id="273" r:id="rId4"/>
    <p:sldId id="258" r:id="rId5"/>
    <p:sldId id="275" r:id="rId6"/>
    <p:sldId id="282" r:id="rId7"/>
    <p:sldId id="276" r:id="rId8"/>
    <p:sldId id="268" r:id="rId9"/>
    <p:sldId id="278" r:id="rId10"/>
    <p:sldId id="279" r:id="rId11"/>
    <p:sldId id="270" r:id="rId12"/>
    <p:sldId id="269" r:id="rId13"/>
    <p:sldId id="264" r:id="rId14"/>
    <p:sldId id="265" r:id="rId15"/>
    <p:sldId id="280" r:id="rId16"/>
    <p:sldId id="266" r:id="rId17"/>
    <p:sldId id="281" r:id="rId18"/>
    <p:sldId id="259" r:id="rId19"/>
    <p:sldId id="26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5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616B63-7672-4FF4-82ED-0F9BF28273C7}" type="datetimeFigureOut">
              <a:rPr lang="en-US" smtClean="0"/>
              <a:pPr/>
              <a:t>6/30/2009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CAC7D-FC0F-4C4E-9876-4451260A84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5449A3A-39EA-47EF-9C57-058192D25427}" type="slidenum">
              <a:rPr lang="en-US" smtClean="0">
                <a:latin typeface="Arial" charset="0"/>
              </a:rPr>
              <a:pPr/>
              <a:t>6</a:t>
            </a:fld>
            <a:endParaRPr lang="en-US"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a:spcBef>
                <a:spcPct val="0"/>
              </a:spcBef>
            </a:pPr>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8CAC7D-FC0F-4C4E-9876-4451260A84D2}"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slide provides an overview of the Little Bear River Sensor Network.  We have established relationships and have obtained legal access agreements for all of our monitoring and telemetry sites.  This has afforded us the opportunity to work with local land owners, state and local government, and local schools to establish these sites.</a:t>
            </a:r>
          </a:p>
        </p:txBody>
      </p:sp>
      <p:sp>
        <p:nvSpPr>
          <p:cNvPr id="4" name="Slide Number Placeholder 3"/>
          <p:cNvSpPr>
            <a:spLocks noGrp="1"/>
          </p:cNvSpPr>
          <p:nvPr>
            <p:ph type="sldNum" sz="quarter" idx="5"/>
          </p:nvPr>
        </p:nvSpPr>
        <p:spPr/>
        <p:txBody>
          <a:bodyPr/>
          <a:lstStyle/>
          <a:p>
            <a:pPr>
              <a:defRPr/>
            </a:pPr>
            <a:fld id="{3D3AD3F7-1E1A-4A43-9C42-6D44F4A3E37D}" type="slidenum">
              <a:rPr lang="en-US" smtClean="0"/>
              <a:pPr>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latin typeface="Arial" charset="0"/>
              </a:rPr>
              <a:t>First, we have implemented the CUAHSI WaterOneFlow web services for ODM on top of our ODM database.  This provides low level, machine access to the data in our ODM database via the web services anywhere an Internet connection is available.  This allows users who know how to use the web services to access our data directly in their programming environment of choice (i.e., Visual Basic, Excel/VBA, MatLab, etc.).  Additionally, applications that know how to consume the web services can also access our data directly.  </a:t>
            </a:r>
          </a:p>
        </p:txBody>
      </p:sp>
      <p:sp>
        <p:nvSpPr>
          <p:cNvPr id="61444" name="Slide Number Placeholder 3"/>
          <p:cNvSpPr>
            <a:spLocks noGrp="1"/>
          </p:cNvSpPr>
          <p:nvPr>
            <p:ph type="sldNum" sz="quarter" idx="5"/>
          </p:nvPr>
        </p:nvSpPr>
        <p:spPr>
          <a:noFill/>
        </p:spPr>
        <p:txBody>
          <a:bodyPr/>
          <a:lstStyle/>
          <a:p>
            <a:fld id="{7E36C74F-8DEF-41E2-9B94-1D279FA2EF40}" type="slidenum">
              <a:rPr lang="en-US" smtClean="0">
                <a:solidFill>
                  <a:srgbClr val="000000"/>
                </a:solidFill>
                <a:latin typeface="Arial" charset="0"/>
              </a:rPr>
              <a:pPr/>
              <a:t>15</a:t>
            </a:fld>
            <a:endParaRPr lang="en-US" smtClean="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AF56ED-ADC1-4CE6-BA7C-601BA959CD16}" type="datetimeFigureOut">
              <a:rPr lang="en-US" smtClean="0"/>
              <a:pPr/>
              <a:t>6/30/2009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C34FF-3590-42D6-A90F-A2D023AA4E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F56ED-ADC1-4CE6-BA7C-601BA959CD16}" type="datetimeFigureOut">
              <a:rPr lang="en-US" smtClean="0"/>
              <a:pPr/>
              <a:t>6/30/2009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C34FF-3590-42D6-A90F-A2D023AA4E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F56ED-ADC1-4CE6-BA7C-601BA959CD16}" type="datetimeFigureOut">
              <a:rPr lang="en-US" smtClean="0"/>
              <a:pPr/>
              <a:t>6/30/2009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C34FF-3590-42D6-A90F-A2D023AA4E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F56ED-ADC1-4CE6-BA7C-601BA959CD16}" type="datetimeFigureOut">
              <a:rPr lang="en-US" smtClean="0"/>
              <a:pPr/>
              <a:t>6/30/2009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C34FF-3590-42D6-A90F-A2D023AA4E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AF56ED-ADC1-4CE6-BA7C-601BA959CD16}" type="datetimeFigureOut">
              <a:rPr lang="en-US" smtClean="0"/>
              <a:pPr/>
              <a:t>6/30/2009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C34FF-3590-42D6-A90F-A2D023AA4E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AF56ED-ADC1-4CE6-BA7C-601BA959CD16}" type="datetimeFigureOut">
              <a:rPr lang="en-US" smtClean="0"/>
              <a:pPr/>
              <a:t>6/30/2009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C34FF-3590-42D6-A90F-A2D023AA4E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AF56ED-ADC1-4CE6-BA7C-601BA959CD16}" type="datetimeFigureOut">
              <a:rPr lang="en-US" smtClean="0"/>
              <a:pPr/>
              <a:t>6/30/2009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1C34FF-3590-42D6-A90F-A2D023AA4E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AF56ED-ADC1-4CE6-BA7C-601BA959CD16}" type="datetimeFigureOut">
              <a:rPr lang="en-US" smtClean="0"/>
              <a:pPr/>
              <a:t>6/30/2009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1C34FF-3590-42D6-A90F-A2D023AA4E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F56ED-ADC1-4CE6-BA7C-601BA959CD16}" type="datetimeFigureOut">
              <a:rPr lang="en-US" smtClean="0"/>
              <a:pPr/>
              <a:t>6/30/2009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1C34FF-3590-42D6-A90F-A2D023AA4E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F56ED-ADC1-4CE6-BA7C-601BA959CD16}" type="datetimeFigureOut">
              <a:rPr lang="en-US" smtClean="0"/>
              <a:pPr/>
              <a:t>6/30/2009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C34FF-3590-42D6-A90F-A2D023AA4E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F56ED-ADC1-4CE6-BA7C-601BA959CD16}" type="datetimeFigureOut">
              <a:rPr lang="en-US" smtClean="0"/>
              <a:pPr/>
              <a:t>6/30/2009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C34FF-3590-42D6-A90F-A2D023AA4E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F56ED-ADC1-4CE6-BA7C-601BA959CD16}" type="datetimeFigureOut">
              <a:rPr lang="en-US" smtClean="0"/>
              <a:pPr/>
              <a:t>6/30/2009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C34FF-3590-42D6-A90F-A2D023AA4E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upload.wikimedia.org/wikipedia/commons/2/21/Matlab_Logo.p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his.cuahsi.org/" TargetMode="External"/><Relationship Id="rId5" Type="http://schemas.openxmlformats.org/officeDocument/2006/relationships/image" Target="../media/image40.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uahsi.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wm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hyperlink" Target="http://hydrolab.com/products/hydrolabms5.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3657600"/>
          </a:xfrm>
        </p:spPr>
        <p:txBody>
          <a:bodyPr>
            <a:noAutofit/>
          </a:bodyPr>
          <a:lstStyle/>
          <a:p>
            <a:r>
              <a:rPr lang="en-US" sz="4000" b="1" dirty="0" smtClean="0">
                <a:solidFill>
                  <a:schemeClr val="bg1"/>
                </a:solidFill>
              </a:rPr>
              <a:t>Components of an Integrated Environmental Observatory Information System</a:t>
            </a:r>
            <a:br>
              <a:rPr lang="en-US" sz="4000" b="1" dirty="0" smtClean="0">
                <a:solidFill>
                  <a:schemeClr val="bg1"/>
                </a:solidFill>
              </a:rPr>
            </a:br>
            <a:r>
              <a:rPr lang="en-US" sz="4000" b="1" dirty="0">
                <a:solidFill>
                  <a:schemeClr val="bg1"/>
                </a:solidFill>
              </a:rPr>
              <a:t/>
            </a:r>
            <a:br>
              <a:rPr lang="en-US" sz="4000" b="1" dirty="0">
                <a:solidFill>
                  <a:schemeClr val="bg1"/>
                </a:solidFill>
              </a:rPr>
            </a:br>
            <a:r>
              <a:rPr lang="en-US" sz="2800" b="1" dirty="0" smtClean="0">
                <a:solidFill>
                  <a:schemeClr val="bg1"/>
                </a:solidFill>
              </a:rPr>
              <a:t>Cyberinfrastructure to Support Publication of Water Resources Data</a:t>
            </a:r>
            <a:endParaRPr lang="en-US" sz="4000" b="1" dirty="0">
              <a:solidFill>
                <a:schemeClr val="bg1"/>
              </a:solidFill>
            </a:endParaRPr>
          </a:p>
        </p:txBody>
      </p:sp>
      <p:sp>
        <p:nvSpPr>
          <p:cNvPr id="3" name="Subtitle 2"/>
          <p:cNvSpPr>
            <a:spLocks noGrp="1"/>
          </p:cNvSpPr>
          <p:nvPr>
            <p:ph type="subTitle" idx="1"/>
          </p:nvPr>
        </p:nvSpPr>
        <p:spPr>
          <a:xfrm>
            <a:off x="1371600" y="4419600"/>
            <a:ext cx="6400800" cy="1752600"/>
          </a:xfrm>
        </p:spPr>
        <p:txBody>
          <a:bodyPr>
            <a:normAutofit fontScale="62500" lnSpcReduction="20000"/>
          </a:bodyPr>
          <a:lstStyle/>
          <a:p>
            <a:r>
              <a:rPr lang="en-US" sz="4000" dirty="0" smtClean="0">
                <a:solidFill>
                  <a:schemeClr val="tx1"/>
                </a:solidFill>
              </a:rPr>
              <a:t>Jeffery S. Horsburgh, David G. Tarboton</a:t>
            </a:r>
            <a:r>
              <a:rPr lang="en-US" sz="4000" smtClean="0">
                <a:solidFill>
                  <a:schemeClr val="tx1"/>
                </a:solidFill>
              </a:rPr>
              <a:t>, </a:t>
            </a:r>
          </a:p>
          <a:p>
            <a:r>
              <a:rPr lang="en-US" sz="4000" smtClean="0">
                <a:solidFill>
                  <a:schemeClr val="tx1"/>
                </a:solidFill>
              </a:rPr>
              <a:t>David </a:t>
            </a:r>
            <a:r>
              <a:rPr lang="en-US" sz="4000" dirty="0" smtClean="0">
                <a:solidFill>
                  <a:schemeClr val="tx1"/>
                </a:solidFill>
              </a:rPr>
              <a:t>R. Maidment, and Ilya Zaslavsky</a:t>
            </a:r>
          </a:p>
          <a:p>
            <a:endParaRPr lang="en-US" dirty="0">
              <a:solidFill>
                <a:schemeClr val="tx1"/>
              </a:solidFill>
            </a:endParaRPr>
          </a:p>
          <a:p>
            <a:r>
              <a:rPr lang="en-US" dirty="0" smtClean="0">
                <a:solidFill>
                  <a:schemeClr val="tx1"/>
                </a:solidFill>
              </a:rPr>
              <a:t>2009 AWRA Summer Specialty Conference</a:t>
            </a:r>
          </a:p>
          <a:p>
            <a:r>
              <a:rPr lang="en-US" dirty="0" smtClean="0">
                <a:solidFill>
                  <a:schemeClr val="tx1"/>
                </a:solidFill>
              </a:rPr>
              <a:t>Adaptive Management of Water Resources</a:t>
            </a:r>
            <a:endParaRPr lang="en-US" dirty="0">
              <a:solidFill>
                <a:schemeClr val="tx1"/>
              </a:solidFill>
            </a:endParaRPr>
          </a:p>
        </p:txBody>
      </p:sp>
      <p:pic>
        <p:nvPicPr>
          <p:cNvPr id="4" name="Picture 3" descr="big-wordmark.gif"/>
          <p:cNvPicPr>
            <a:picLocks noChangeAspect="1"/>
          </p:cNvPicPr>
          <p:nvPr/>
        </p:nvPicPr>
        <p:blipFill>
          <a:blip r:embed="rId3" cstate="print"/>
          <a:stretch>
            <a:fillRect/>
          </a:stretch>
        </p:blipFill>
        <p:spPr>
          <a:xfrm>
            <a:off x="7010400" y="5867402"/>
            <a:ext cx="2057400" cy="655625"/>
          </a:xfrm>
          <a:prstGeom prst="rect">
            <a:avLst/>
          </a:prstGeom>
        </p:spPr>
      </p:pic>
      <p:pic>
        <p:nvPicPr>
          <p:cNvPr id="5" name="Picture 4" descr="waterdropusebackup.gif"/>
          <p:cNvPicPr>
            <a:picLocks noChangeAspect="1"/>
          </p:cNvPicPr>
          <p:nvPr/>
        </p:nvPicPr>
        <p:blipFill>
          <a:blip r:embed="rId4" cstate="print"/>
          <a:stretch>
            <a:fillRect/>
          </a:stretch>
        </p:blipFill>
        <p:spPr>
          <a:xfrm>
            <a:off x="76200" y="5486400"/>
            <a:ext cx="1524000" cy="10998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5477"/>
            <a:ext cx="8229600" cy="974723"/>
          </a:xfrm>
        </p:spPr>
        <p:txBody>
          <a:bodyPr/>
          <a:lstStyle/>
          <a:p>
            <a:r>
              <a:rPr lang="en-US" dirty="0" smtClean="0"/>
              <a:t>Effects of Sampling Frequency</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063856" y="1676400"/>
            <a:ext cx="3927743" cy="4953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152402" y="1828801"/>
            <a:ext cx="4795507" cy="4443544"/>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6B509AB-BF0C-42B1-9F47-430BE8B99E3B}" type="slidenum">
              <a:rPr lang="en-US" smtClean="0"/>
              <a:pPr/>
              <a:t>10</a:t>
            </a:fld>
            <a:endParaRPr lang="en-US"/>
          </a:p>
        </p:txBody>
      </p:sp>
      <p:sp>
        <p:nvSpPr>
          <p:cNvPr id="6" name="TextBox 5"/>
          <p:cNvSpPr txBox="1"/>
          <p:nvPr/>
        </p:nvSpPr>
        <p:spPr>
          <a:xfrm>
            <a:off x="2057400" y="6248400"/>
            <a:ext cx="1297150" cy="369332"/>
          </a:xfrm>
          <a:prstGeom prst="rect">
            <a:avLst/>
          </a:prstGeom>
          <a:noFill/>
        </p:spPr>
        <p:txBody>
          <a:bodyPr wrap="none" rtlCol="0">
            <a:spAutoFit/>
          </a:bodyPr>
          <a:lstStyle/>
          <a:p>
            <a:r>
              <a:rPr lang="en-US" dirty="0" smtClean="0"/>
              <a:t>Spring 2006</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4724400" y="3581400"/>
            <a:ext cx="4191000" cy="304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0" name="Rectangle 2"/>
          <p:cNvSpPr>
            <a:spLocks noGrp="1" noChangeArrowheads="1"/>
          </p:cNvSpPr>
          <p:nvPr>
            <p:ph type="title"/>
          </p:nvPr>
        </p:nvSpPr>
        <p:spPr>
          <a:xfrm>
            <a:off x="466725" y="647700"/>
            <a:ext cx="8229600" cy="723900"/>
          </a:xfrm>
        </p:spPr>
        <p:txBody>
          <a:bodyPr/>
          <a:lstStyle/>
          <a:p>
            <a:pPr eaLnBrk="1" hangingPunct="1"/>
            <a:r>
              <a:rPr lang="en-US" sz="4000" dirty="0" smtClean="0"/>
              <a:t>Observations Data Model (ODM)</a:t>
            </a:r>
          </a:p>
        </p:txBody>
      </p:sp>
      <p:sp>
        <p:nvSpPr>
          <p:cNvPr id="43024" name="Text Box 40"/>
          <p:cNvSpPr txBox="1">
            <a:spLocks noChangeArrowheads="1"/>
          </p:cNvSpPr>
          <p:nvPr/>
        </p:nvSpPr>
        <p:spPr bwMode="auto">
          <a:xfrm>
            <a:off x="228600" y="1442623"/>
            <a:ext cx="4519613" cy="5262957"/>
          </a:xfrm>
          <a:prstGeom prst="rect">
            <a:avLst/>
          </a:prstGeom>
          <a:noFill/>
          <a:ln w="9525" algn="ctr">
            <a:noFill/>
            <a:miter lim="800000"/>
            <a:headEnd/>
            <a:tailEnd/>
          </a:ln>
        </p:spPr>
        <p:txBody>
          <a:bodyPr wrap="square" lIns="91418" tIns="45709" rIns="91418" bIns="45709">
            <a:spAutoFit/>
          </a:bodyPr>
          <a:lstStyle/>
          <a:p>
            <a:pPr marL="231721" indent="-231721" eaLnBrk="0" hangingPunct="0">
              <a:buFontTx/>
              <a:buChar char="•"/>
            </a:pPr>
            <a:r>
              <a:rPr lang="en-US" sz="2400" dirty="0">
                <a:solidFill>
                  <a:srgbClr val="000000"/>
                </a:solidFill>
                <a:latin typeface="Helvetica" pitchFamily="34" charset="0"/>
              </a:rPr>
              <a:t>A </a:t>
            </a:r>
            <a:r>
              <a:rPr lang="en-US" sz="2400" dirty="0">
                <a:solidFill>
                  <a:srgbClr val="FF3300"/>
                </a:solidFill>
                <a:latin typeface="Helvetica" pitchFamily="34" charset="0"/>
              </a:rPr>
              <a:t>relational database</a:t>
            </a:r>
            <a:r>
              <a:rPr lang="en-US" sz="2400" dirty="0">
                <a:solidFill>
                  <a:srgbClr val="000000"/>
                </a:solidFill>
                <a:latin typeface="Helvetica" pitchFamily="34" charset="0"/>
              </a:rPr>
              <a:t> at the single observation level (atomic model)</a:t>
            </a:r>
          </a:p>
          <a:p>
            <a:pPr marL="231721" indent="-231721" eaLnBrk="0" hangingPunct="0">
              <a:buFontTx/>
              <a:buChar char="•"/>
            </a:pPr>
            <a:r>
              <a:rPr lang="en-US" sz="2400" dirty="0">
                <a:solidFill>
                  <a:srgbClr val="000000"/>
                </a:solidFill>
                <a:latin typeface="Helvetica" pitchFamily="34" charset="0"/>
              </a:rPr>
              <a:t>Stores </a:t>
            </a:r>
            <a:r>
              <a:rPr lang="en-US" sz="2400" dirty="0">
                <a:solidFill>
                  <a:srgbClr val="FF3300"/>
                </a:solidFill>
                <a:latin typeface="Helvetica" pitchFamily="34" charset="0"/>
              </a:rPr>
              <a:t>observation data</a:t>
            </a:r>
            <a:r>
              <a:rPr lang="en-US" sz="2400" dirty="0">
                <a:solidFill>
                  <a:srgbClr val="000000"/>
                </a:solidFill>
                <a:latin typeface="Helvetica" pitchFamily="34" charset="0"/>
              </a:rPr>
              <a:t> made at points</a:t>
            </a:r>
          </a:p>
          <a:p>
            <a:pPr marL="231721" indent="-231721" eaLnBrk="0" hangingPunct="0">
              <a:buFontTx/>
              <a:buChar char="•"/>
            </a:pPr>
            <a:r>
              <a:rPr lang="en-US" sz="2400" dirty="0">
                <a:solidFill>
                  <a:srgbClr val="000000"/>
                </a:solidFill>
                <a:latin typeface="Helvetica" pitchFamily="34" charset="0"/>
              </a:rPr>
              <a:t>Metadata for </a:t>
            </a:r>
            <a:r>
              <a:rPr lang="en-US" sz="2400" dirty="0">
                <a:solidFill>
                  <a:srgbClr val="FF3300"/>
                </a:solidFill>
                <a:latin typeface="Helvetica" pitchFamily="34" charset="0"/>
              </a:rPr>
              <a:t>unambiguous interpretation</a:t>
            </a:r>
          </a:p>
          <a:p>
            <a:pPr marL="231721" indent="-231721" eaLnBrk="0" hangingPunct="0">
              <a:buFontTx/>
              <a:buChar char="•"/>
            </a:pPr>
            <a:r>
              <a:rPr lang="en-US" sz="2400" dirty="0">
                <a:solidFill>
                  <a:srgbClr val="000000"/>
                </a:solidFill>
                <a:latin typeface="Helvetica" pitchFamily="34" charset="0"/>
              </a:rPr>
              <a:t>Traceable heritage from </a:t>
            </a:r>
            <a:r>
              <a:rPr lang="en-US" sz="2400" dirty="0">
                <a:solidFill>
                  <a:srgbClr val="FF3300"/>
                </a:solidFill>
                <a:latin typeface="Helvetica" pitchFamily="34" charset="0"/>
              </a:rPr>
              <a:t>raw</a:t>
            </a:r>
            <a:r>
              <a:rPr lang="en-US" sz="2400" dirty="0">
                <a:solidFill>
                  <a:srgbClr val="000000"/>
                </a:solidFill>
                <a:latin typeface="Helvetica" pitchFamily="34" charset="0"/>
              </a:rPr>
              <a:t> measurements to </a:t>
            </a:r>
            <a:r>
              <a:rPr lang="en-US" sz="2400" dirty="0">
                <a:solidFill>
                  <a:srgbClr val="FF3300"/>
                </a:solidFill>
                <a:latin typeface="Helvetica" pitchFamily="34" charset="0"/>
              </a:rPr>
              <a:t>usable</a:t>
            </a:r>
            <a:r>
              <a:rPr lang="en-US" sz="2400" dirty="0">
                <a:solidFill>
                  <a:srgbClr val="000000"/>
                </a:solidFill>
                <a:latin typeface="Helvetica" pitchFamily="34" charset="0"/>
              </a:rPr>
              <a:t> information</a:t>
            </a:r>
          </a:p>
          <a:p>
            <a:pPr marL="231721" indent="-231721" eaLnBrk="0" hangingPunct="0">
              <a:buFontTx/>
              <a:buChar char="•"/>
            </a:pPr>
            <a:r>
              <a:rPr lang="en-US" sz="2400" dirty="0">
                <a:solidFill>
                  <a:srgbClr val="FF3300"/>
                </a:solidFill>
                <a:latin typeface="Helvetica" pitchFamily="34" charset="0"/>
              </a:rPr>
              <a:t>Standard format</a:t>
            </a:r>
            <a:r>
              <a:rPr lang="en-US" sz="2400" dirty="0">
                <a:solidFill>
                  <a:srgbClr val="000000"/>
                </a:solidFill>
                <a:latin typeface="Helvetica" pitchFamily="34" charset="0"/>
              </a:rPr>
              <a:t> for data sharing</a:t>
            </a:r>
          </a:p>
          <a:p>
            <a:pPr marL="231721" indent="-231721" eaLnBrk="0" hangingPunct="0">
              <a:buFontTx/>
              <a:buChar char="•"/>
            </a:pPr>
            <a:r>
              <a:rPr lang="en-US" sz="2400" dirty="0">
                <a:solidFill>
                  <a:srgbClr val="FF3300"/>
                </a:solidFill>
                <a:latin typeface="Helvetica" pitchFamily="34" charset="0"/>
              </a:rPr>
              <a:t>Cross dimension</a:t>
            </a:r>
            <a:r>
              <a:rPr lang="en-US" sz="2400" dirty="0">
                <a:solidFill>
                  <a:srgbClr val="000000"/>
                </a:solidFill>
                <a:latin typeface="Helvetica" pitchFamily="34" charset="0"/>
              </a:rPr>
              <a:t> retrieval and </a:t>
            </a:r>
            <a:r>
              <a:rPr lang="en-US" sz="2400" dirty="0" smtClean="0">
                <a:solidFill>
                  <a:srgbClr val="000000"/>
                </a:solidFill>
                <a:latin typeface="Helvetica" pitchFamily="34" charset="0"/>
              </a:rPr>
              <a:t>analysis</a:t>
            </a:r>
            <a:endParaRPr lang="en-US" sz="2400" dirty="0">
              <a:solidFill>
                <a:srgbClr val="000000"/>
              </a:solidFill>
              <a:latin typeface="Helvetica" pitchFamily="34" charset="0"/>
            </a:endParaRPr>
          </a:p>
        </p:txBody>
      </p:sp>
      <p:grpSp>
        <p:nvGrpSpPr>
          <p:cNvPr id="2" name="Group 74"/>
          <p:cNvGrpSpPr>
            <a:grpSpLocks/>
          </p:cNvGrpSpPr>
          <p:nvPr/>
        </p:nvGrpSpPr>
        <p:grpSpPr bwMode="auto">
          <a:xfrm>
            <a:off x="4953000" y="3657600"/>
            <a:ext cx="3740480" cy="2895600"/>
            <a:chOff x="3112" y="2208"/>
            <a:chExt cx="2536" cy="2004"/>
          </a:xfrm>
        </p:grpSpPr>
        <p:cxnSp>
          <p:nvCxnSpPr>
            <p:cNvPr id="73" name="Straight Arrow Connector 72"/>
            <p:cNvCxnSpPr/>
            <p:nvPr/>
          </p:nvCxnSpPr>
          <p:spPr>
            <a:xfrm rot="5400000" flipH="1" flipV="1">
              <a:off x="3376" y="2819"/>
              <a:ext cx="1127" cy="1"/>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3374" y="3382"/>
              <a:ext cx="567" cy="580"/>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3941" y="3382"/>
              <a:ext cx="934" cy="1"/>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30" name="TextBox 6"/>
            <p:cNvSpPr txBox="1">
              <a:spLocks noChangeArrowheads="1"/>
            </p:cNvSpPr>
            <p:nvPr/>
          </p:nvSpPr>
          <p:spPr bwMode="auto">
            <a:xfrm>
              <a:off x="4848" y="3360"/>
              <a:ext cx="728" cy="257"/>
            </a:xfrm>
            <a:prstGeom prst="rect">
              <a:avLst/>
            </a:prstGeom>
            <a:noFill/>
            <a:ln w="9525">
              <a:noFill/>
              <a:miter lim="800000"/>
              <a:headEnd/>
              <a:tailEnd/>
            </a:ln>
          </p:spPr>
          <p:txBody>
            <a:bodyPr wrap="none">
              <a:spAutoFit/>
            </a:bodyPr>
            <a:lstStyle/>
            <a:p>
              <a:r>
                <a:rPr lang="en-US" sz="2400" dirty="0">
                  <a:solidFill>
                    <a:srgbClr val="000000"/>
                  </a:solidFill>
                  <a:latin typeface="Calibri" pitchFamily="34" charset="0"/>
                </a:rPr>
                <a:t>Space, S</a:t>
              </a:r>
            </a:p>
          </p:txBody>
        </p:sp>
        <p:sp>
          <p:nvSpPr>
            <p:cNvPr id="43031" name="TextBox 7"/>
            <p:cNvSpPr txBox="1">
              <a:spLocks noChangeArrowheads="1"/>
            </p:cNvSpPr>
            <p:nvPr/>
          </p:nvSpPr>
          <p:spPr bwMode="auto">
            <a:xfrm>
              <a:off x="4032" y="2208"/>
              <a:ext cx="666" cy="257"/>
            </a:xfrm>
            <a:prstGeom prst="rect">
              <a:avLst/>
            </a:prstGeom>
            <a:noFill/>
            <a:ln w="9525">
              <a:noFill/>
              <a:miter lim="800000"/>
              <a:headEnd/>
              <a:tailEnd/>
            </a:ln>
          </p:spPr>
          <p:txBody>
            <a:bodyPr wrap="none">
              <a:spAutoFit/>
            </a:bodyPr>
            <a:lstStyle/>
            <a:p>
              <a:r>
                <a:rPr lang="en-US" sz="2400" dirty="0">
                  <a:solidFill>
                    <a:srgbClr val="000000"/>
                  </a:solidFill>
                  <a:latin typeface="Calibri" pitchFamily="34" charset="0"/>
                </a:rPr>
                <a:t>Time, T</a:t>
              </a:r>
            </a:p>
          </p:txBody>
        </p:sp>
        <p:sp>
          <p:nvSpPr>
            <p:cNvPr id="43032" name="TextBox 8"/>
            <p:cNvSpPr txBox="1">
              <a:spLocks noChangeArrowheads="1"/>
            </p:cNvSpPr>
            <p:nvPr/>
          </p:nvSpPr>
          <p:spPr bwMode="auto">
            <a:xfrm>
              <a:off x="3308" y="3955"/>
              <a:ext cx="992" cy="257"/>
            </a:xfrm>
            <a:prstGeom prst="rect">
              <a:avLst/>
            </a:prstGeom>
            <a:noFill/>
            <a:ln w="9525">
              <a:noFill/>
              <a:miter lim="800000"/>
              <a:headEnd/>
              <a:tailEnd/>
            </a:ln>
          </p:spPr>
          <p:txBody>
            <a:bodyPr wrap="none">
              <a:spAutoFit/>
            </a:bodyPr>
            <a:lstStyle/>
            <a:p>
              <a:r>
                <a:rPr lang="en-US" sz="2400" dirty="0">
                  <a:solidFill>
                    <a:srgbClr val="000000"/>
                  </a:solidFill>
                  <a:latin typeface="Calibri" pitchFamily="34" charset="0"/>
                </a:rPr>
                <a:t>Variables, V</a:t>
              </a:r>
            </a:p>
          </p:txBody>
        </p:sp>
        <p:cxnSp>
          <p:nvCxnSpPr>
            <p:cNvPr id="43033" name="Straight Connector 9"/>
            <p:cNvCxnSpPr>
              <a:cxnSpLocks noChangeShapeType="1"/>
            </p:cNvCxnSpPr>
            <p:nvPr/>
          </p:nvCxnSpPr>
          <p:spPr bwMode="auto">
            <a:xfrm rot="5400000" flipH="1" flipV="1">
              <a:off x="4127" y="3099"/>
              <a:ext cx="581" cy="1"/>
            </a:xfrm>
            <a:prstGeom prst="line">
              <a:avLst/>
            </a:prstGeom>
            <a:noFill/>
            <a:ln w="19050" algn="ctr">
              <a:solidFill>
                <a:srgbClr val="3C6ACA"/>
              </a:solidFill>
              <a:round/>
              <a:headEnd/>
              <a:tailEnd/>
            </a:ln>
          </p:spPr>
        </p:cxnSp>
        <p:cxnSp>
          <p:nvCxnSpPr>
            <p:cNvPr id="43034" name="Straight Connector 10"/>
            <p:cNvCxnSpPr>
              <a:cxnSpLocks noChangeShapeType="1"/>
            </p:cNvCxnSpPr>
            <p:nvPr/>
          </p:nvCxnSpPr>
          <p:spPr bwMode="auto">
            <a:xfrm rot="5400000" flipH="1" flipV="1">
              <a:off x="3368" y="3365"/>
              <a:ext cx="580" cy="1"/>
            </a:xfrm>
            <a:prstGeom prst="line">
              <a:avLst/>
            </a:prstGeom>
            <a:noFill/>
            <a:ln w="19050" algn="ctr">
              <a:solidFill>
                <a:srgbClr val="3C6ACA"/>
              </a:solidFill>
              <a:round/>
              <a:headEnd/>
              <a:tailEnd/>
            </a:ln>
          </p:spPr>
        </p:cxnSp>
        <p:cxnSp>
          <p:nvCxnSpPr>
            <p:cNvPr id="43035" name="Straight Connector 11"/>
            <p:cNvCxnSpPr>
              <a:cxnSpLocks noChangeShapeType="1"/>
            </p:cNvCxnSpPr>
            <p:nvPr/>
          </p:nvCxnSpPr>
          <p:spPr bwMode="auto">
            <a:xfrm rot="5400000" flipH="1" flipV="1">
              <a:off x="3850" y="3365"/>
              <a:ext cx="580" cy="1"/>
            </a:xfrm>
            <a:prstGeom prst="line">
              <a:avLst/>
            </a:prstGeom>
            <a:noFill/>
            <a:ln w="19050" algn="ctr">
              <a:solidFill>
                <a:srgbClr val="3C6ACA"/>
              </a:solidFill>
              <a:round/>
              <a:headEnd/>
              <a:tailEnd/>
            </a:ln>
          </p:spPr>
        </p:cxnSp>
        <p:cxnSp>
          <p:nvCxnSpPr>
            <p:cNvPr id="43036" name="Straight Connector 12"/>
            <p:cNvCxnSpPr>
              <a:cxnSpLocks noChangeShapeType="1"/>
            </p:cNvCxnSpPr>
            <p:nvPr/>
          </p:nvCxnSpPr>
          <p:spPr bwMode="auto">
            <a:xfrm>
              <a:off x="3657" y="3075"/>
              <a:ext cx="482" cy="0"/>
            </a:xfrm>
            <a:prstGeom prst="line">
              <a:avLst/>
            </a:prstGeom>
            <a:noFill/>
            <a:ln w="19050" algn="ctr">
              <a:solidFill>
                <a:srgbClr val="3C6ACA"/>
              </a:solidFill>
              <a:round/>
              <a:headEnd/>
              <a:tailEnd/>
            </a:ln>
          </p:spPr>
        </p:cxnSp>
        <p:cxnSp>
          <p:nvCxnSpPr>
            <p:cNvPr id="43037" name="Straight Connector 13"/>
            <p:cNvCxnSpPr>
              <a:cxnSpLocks noChangeShapeType="1"/>
            </p:cNvCxnSpPr>
            <p:nvPr/>
          </p:nvCxnSpPr>
          <p:spPr bwMode="auto">
            <a:xfrm>
              <a:off x="3941" y="2801"/>
              <a:ext cx="481" cy="1"/>
            </a:xfrm>
            <a:prstGeom prst="line">
              <a:avLst/>
            </a:prstGeom>
            <a:noFill/>
            <a:ln w="19050" algn="ctr">
              <a:solidFill>
                <a:srgbClr val="3C6ACA"/>
              </a:solidFill>
              <a:round/>
              <a:headEnd/>
              <a:tailEnd/>
            </a:ln>
          </p:spPr>
        </p:cxnSp>
        <p:cxnSp>
          <p:nvCxnSpPr>
            <p:cNvPr id="43038" name="Straight Connector 14"/>
            <p:cNvCxnSpPr>
              <a:cxnSpLocks noChangeShapeType="1"/>
            </p:cNvCxnSpPr>
            <p:nvPr/>
          </p:nvCxnSpPr>
          <p:spPr bwMode="auto">
            <a:xfrm>
              <a:off x="3657" y="3655"/>
              <a:ext cx="482" cy="1"/>
            </a:xfrm>
            <a:prstGeom prst="line">
              <a:avLst/>
            </a:prstGeom>
            <a:noFill/>
            <a:ln w="19050" algn="ctr">
              <a:solidFill>
                <a:srgbClr val="3C6ACA"/>
              </a:solidFill>
              <a:round/>
              <a:headEnd/>
              <a:tailEnd/>
            </a:ln>
          </p:spPr>
        </p:cxnSp>
        <p:cxnSp>
          <p:nvCxnSpPr>
            <p:cNvPr id="43039" name="Straight Connector 15"/>
            <p:cNvCxnSpPr>
              <a:cxnSpLocks noChangeShapeType="1"/>
            </p:cNvCxnSpPr>
            <p:nvPr/>
          </p:nvCxnSpPr>
          <p:spPr bwMode="auto">
            <a:xfrm flipV="1">
              <a:off x="3657" y="2801"/>
              <a:ext cx="284" cy="274"/>
            </a:xfrm>
            <a:prstGeom prst="line">
              <a:avLst/>
            </a:prstGeom>
            <a:noFill/>
            <a:ln w="19050" algn="ctr">
              <a:solidFill>
                <a:srgbClr val="3C6ACA"/>
              </a:solidFill>
              <a:round/>
              <a:headEnd/>
              <a:tailEnd/>
            </a:ln>
          </p:spPr>
        </p:cxnSp>
        <p:cxnSp>
          <p:nvCxnSpPr>
            <p:cNvPr id="43040" name="Straight Connector 16"/>
            <p:cNvCxnSpPr>
              <a:cxnSpLocks noChangeShapeType="1"/>
            </p:cNvCxnSpPr>
            <p:nvPr/>
          </p:nvCxnSpPr>
          <p:spPr bwMode="auto">
            <a:xfrm flipV="1">
              <a:off x="4139" y="2801"/>
              <a:ext cx="283" cy="274"/>
            </a:xfrm>
            <a:prstGeom prst="line">
              <a:avLst/>
            </a:prstGeom>
            <a:noFill/>
            <a:ln w="19050" algn="ctr">
              <a:solidFill>
                <a:srgbClr val="3C6ACA"/>
              </a:solidFill>
              <a:round/>
              <a:headEnd/>
              <a:tailEnd/>
            </a:ln>
          </p:spPr>
        </p:cxnSp>
        <p:cxnSp>
          <p:nvCxnSpPr>
            <p:cNvPr id="43041" name="Straight Connector 17"/>
            <p:cNvCxnSpPr>
              <a:cxnSpLocks noChangeShapeType="1"/>
            </p:cNvCxnSpPr>
            <p:nvPr/>
          </p:nvCxnSpPr>
          <p:spPr bwMode="auto">
            <a:xfrm flipV="1">
              <a:off x="4139" y="3382"/>
              <a:ext cx="283" cy="273"/>
            </a:xfrm>
            <a:prstGeom prst="line">
              <a:avLst/>
            </a:prstGeom>
            <a:noFill/>
            <a:ln w="19050" algn="ctr">
              <a:solidFill>
                <a:srgbClr val="3C6ACA"/>
              </a:solidFill>
              <a:round/>
              <a:headEnd/>
              <a:tailEnd/>
            </a:ln>
          </p:spPr>
        </p:cxnSp>
        <p:sp>
          <p:nvSpPr>
            <p:cNvPr id="43042" name="TextBox 18"/>
            <p:cNvSpPr txBox="1">
              <a:spLocks noChangeArrowheads="1"/>
            </p:cNvSpPr>
            <p:nvPr/>
          </p:nvSpPr>
          <p:spPr bwMode="auto">
            <a:xfrm>
              <a:off x="4420" y="3310"/>
              <a:ext cx="184" cy="257"/>
            </a:xfrm>
            <a:prstGeom prst="rect">
              <a:avLst/>
            </a:prstGeom>
            <a:noFill/>
            <a:ln w="9525">
              <a:noFill/>
              <a:miter lim="800000"/>
              <a:headEnd/>
              <a:tailEnd/>
            </a:ln>
          </p:spPr>
          <p:txBody>
            <a:bodyPr wrap="none">
              <a:spAutoFit/>
            </a:bodyPr>
            <a:lstStyle/>
            <a:p>
              <a:r>
                <a:rPr lang="en-US" sz="2400" dirty="0">
                  <a:solidFill>
                    <a:srgbClr val="000000"/>
                  </a:solidFill>
                  <a:latin typeface="Calibri" pitchFamily="34" charset="0"/>
                </a:rPr>
                <a:t>s</a:t>
              </a:r>
            </a:p>
          </p:txBody>
        </p:sp>
        <p:sp>
          <p:nvSpPr>
            <p:cNvPr id="89" name="Oval 88"/>
            <p:cNvSpPr/>
            <p:nvPr/>
          </p:nvSpPr>
          <p:spPr>
            <a:xfrm>
              <a:off x="4393" y="3348"/>
              <a:ext cx="57"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3044" name="TextBox 20"/>
            <p:cNvSpPr txBox="1">
              <a:spLocks noChangeArrowheads="1"/>
            </p:cNvSpPr>
            <p:nvPr/>
          </p:nvSpPr>
          <p:spPr bwMode="auto">
            <a:xfrm>
              <a:off x="3953" y="2490"/>
              <a:ext cx="174" cy="257"/>
            </a:xfrm>
            <a:prstGeom prst="rect">
              <a:avLst/>
            </a:prstGeom>
            <a:noFill/>
            <a:ln w="9525">
              <a:noFill/>
              <a:miter lim="800000"/>
              <a:headEnd/>
              <a:tailEnd/>
            </a:ln>
          </p:spPr>
          <p:txBody>
            <a:bodyPr wrap="none">
              <a:spAutoFit/>
            </a:bodyPr>
            <a:lstStyle/>
            <a:p>
              <a:r>
                <a:rPr lang="en-US" sz="2400" dirty="0">
                  <a:solidFill>
                    <a:srgbClr val="000000"/>
                  </a:solidFill>
                  <a:latin typeface="Calibri" pitchFamily="34" charset="0"/>
                </a:rPr>
                <a:t>t</a:t>
              </a:r>
            </a:p>
          </p:txBody>
        </p:sp>
        <p:sp>
          <p:nvSpPr>
            <p:cNvPr id="91" name="Oval 90"/>
            <p:cNvSpPr/>
            <p:nvPr/>
          </p:nvSpPr>
          <p:spPr>
            <a:xfrm>
              <a:off x="3912" y="2771"/>
              <a:ext cx="57"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3046" name="TextBox 22"/>
            <p:cNvSpPr txBox="1">
              <a:spLocks noChangeArrowheads="1"/>
            </p:cNvSpPr>
            <p:nvPr/>
          </p:nvSpPr>
          <p:spPr bwMode="auto">
            <a:xfrm>
              <a:off x="3336" y="3448"/>
              <a:ext cx="249" cy="257"/>
            </a:xfrm>
            <a:prstGeom prst="rect">
              <a:avLst/>
            </a:prstGeom>
            <a:noFill/>
            <a:ln w="9525">
              <a:noFill/>
              <a:miter lim="800000"/>
              <a:headEnd/>
              <a:tailEnd/>
            </a:ln>
          </p:spPr>
          <p:txBody>
            <a:bodyPr wrap="none">
              <a:spAutoFit/>
            </a:bodyPr>
            <a:lstStyle/>
            <a:p>
              <a:r>
                <a:rPr lang="en-US" sz="2400" dirty="0">
                  <a:solidFill>
                    <a:srgbClr val="000000"/>
                  </a:solidFill>
                  <a:latin typeface="Calibri" pitchFamily="34" charset="0"/>
                </a:rPr>
                <a:t>V</a:t>
              </a:r>
              <a:r>
                <a:rPr lang="en-US" sz="2400" baseline="-25000" dirty="0">
                  <a:solidFill>
                    <a:srgbClr val="000000"/>
                  </a:solidFill>
                  <a:latin typeface="Calibri" pitchFamily="34" charset="0"/>
                </a:rPr>
                <a:t>i</a:t>
              </a:r>
            </a:p>
          </p:txBody>
        </p:sp>
        <p:sp>
          <p:nvSpPr>
            <p:cNvPr id="93" name="Oval 92"/>
            <p:cNvSpPr/>
            <p:nvPr/>
          </p:nvSpPr>
          <p:spPr>
            <a:xfrm>
              <a:off x="3629" y="3621"/>
              <a:ext cx="56"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3048" name="TextBox 24"/>
            <p:cNvSpPr txBox="1">
              <a:spLocks noChangeArrowheads="1"/>
            </p:cNvSpPr>
            <p:nvPr/>
          </p:nvSpPr>
          <p:spPr bwMode="auto">
            <a:xfrm>
              <a:off x="4622" y="2772"/>
              <a:ext cx="542" cy="257"/>
            </a:xfrm>
            <a:prstGeom prst="rect">
              <a:avLst/>
            </a:prstGeom>
            <a:noFill/>
            <a:ln w="9525">
              <a:noFill/>
              <a:miter lim="800000"/>
              <a:headEnd/>
              <a:tailEnd/>
            </a:ln>
          </p:spPr>
          <p:txBody>
            <a:bodyPr wrap="none">
              <a:spAutoFit/>
            </a:bodyPr>
            <a:lstStyle/>
            <a:p>
              <a:r>
                <a:rPr lang="en-US" sz="2400" dirty="0">
                  <a:solidFill>
                    <a:srgbClr val="000000"/>
                  </a:solidFill>
                  <a:latin typeface="Calibri" pitchFamily="34" charset="0"/>
                </a:rPr>
                <a:t>v</a:t>
              </a:r>
              <a:r>
                <a:rPr lang="en-US" sz="2400" baseline="-25000" dirty="0">
                  <a:solidFill>
                    <a:srgbClr val="000000"/>
                  </a:solidFill>
                  <a:latin typeface="Calibri" pitchFamily="34" charset="0"/>
                </a:rPr>
                <a:t>i </a:t>
              </a:r>
              <a:r>
                <a:rPr lang="en-US" sz="2400" dirty="0">
                  <a:solidFill>
                    <a:srgbClr val="000000"/>
                  </a:solidFill>
                  <a:latin typeface="Calibri" pitchFamily="34" charset="0"/>
                </a:rPr>
                <a:t>(</a:t>
              </a:r>
              <a:r>
                <a:rPr lang="en-US" sz="2400" dirty="0" err="1">
                  <a:solidFill>
                    <a:srgbClr val="000000"/>
                  </a:solidFill>
                  <a:latin typeface="Calibri" pitchFamily="34" charset="0"/>
                </a:rPr>
                <a:t>s,t</a:t>
              </a:r>
              <a:r>
                <a:rPr lang="en-US" sz="2400" dirty="0">
                  <a:solidFill>
                    <a:srgbClr val="000000"/>
                  </a:solidFill>
                  <a:latin typeface="Calibri" pitchFamily="34" charset="0"/>
                </a:rPr>
                <a:t>)</a:t>
              </a:r>
            </a:p>
          </p:txBody>
        </p:sp>
        <p:sp>
          <p:nvSpPr>
            <p:cNvPr id="95" name="Oval 94"/>
            <p:cNvSpPr/>
            <p:nvPr/>
          </p:nvSpPr>
          <p:spPr>
            <a:xfrm>
              <a:off x="4111" y="3041"/>
              <a:ext cx="56" cy="6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3050" name="TextBox 26"/>
            <p:cNvSpPr txBox="1">
              <a:spLocks noChangeArrowheads="1"/>
            </p:cNvSpPr>
            <p:nvPr/>
          </p:nvSpPr>
          <p:spPr bwMode="auto">
            <a:xfrm>
              <a:off x="4752" y="3120"/>
              <a:ext cx="779" cy="257"/>
            </a:xfrm>
            <a:prstGeom prst="rect">
              <a:avLst/>
            </a:prstGeom>
            <a:noFill/>
            <a:ln w="9525">
              <a:noFill/>
              <a:miter lim="800000"/>
              <a:headEnd/>
              <a:tailEnd/>
            </a:ln>
          </p:spPr>
          <p:txBody>
            <a:bodyPr wrap="none">
              <a:spAutoFit/>
            </a:bodyPr>
            <a:lstStyle/>
            <a:p>
              <a:r>
                <a:rPr lang="en-US" sz="2400" dirty="0">
                  <a:solidFill>
                    <a:srgbClr val="000000"/>
                  </a:solidFill>
                  <a:latin typeface="Calibri" pitchFamily="34" charset="0"/>
                </a:rPr>
                <a:t>“Where”</a:t>
              </a:r>
            </a:p>
          </p:txBody>
        </p:sp>
        <p:sp>
          <p:nvSpPr>
            <p:cNvPr id="43051" name="TextBox 27"/>
            <p:cNvSpPr txBox="1">
              <a:spLocks noChangeArrowheads="1"/>
            </p:cNvSpPr>
            <p:nvPr/>
          </p:nvSpPr>
          <p:spPr bwMode="auto">
            <a:xfrm>
              <a:off x="3486" y="3731"/>
              <a:ext cx="687" cy="257"/>
            </a:xfrm>
            <a:prstGeom prst="rect">
              <a:avLst/>
            </a:prstGeom>
            <a:noFill/>
            <a:ln w="9525">
              <a:noFill/>
              <a:miter lim="800000"/>
              <a:headEnd/>
              <a:tailEnd/>
            </a:ln>
          </p:spPr>
          <p:txBody>
            <a:bodyPr wrap="none">
              <a:spAutoFit/>
            </a:bodyPr>
            <a:lstStyle/>
            <a:p>
              <a:r>
                <a:rPr lang="en-US" sz="2400" dirty="0">
                  <a:solidFill>
                    <a:srgbClr val="000000"/>
                  </a:solidFill>
                  <a:latin typeface="Calibri" pitchFamily="34" charset="0"/>
                </a:rPr>
                <a:t>“What”</a:t>
              </a:r>
            </a:p>
          </p:txBody>
        </p:sp>
        <p:sp>
          <p:nvSpPr>
            <p:cNvPr id="43052" name="TextBox 28"/>
            <p:cNvSpPr txBox="1">
              <a:spLocks noChangeArrowheads="1"/>
            </p:cNvSpPr>
            <p:nvPr/>
          </p:nvSpPr>
          <p:spPr bwMode="auto">
            <a:xfrm>
              <a:off x="3112" y="2208"/>
              <a:ext cx="722" cy="257"/>
            </a:xfrm>
            <a:prstGeom prst="rect">
              <a:avLst/>
            </a:prstGeom>
            <a:noFill/>
            <a:ln w="9525">
              <a:noFill/>
              <a:miter lim="800000"/>
              <a:headEnd/>
              <a:tailEnd/>
            </a:ln>
          </p:spPr>
          <p:txBody>
            <a:bodyPr wrap="none">
              <a:spAutoFit/>
            </a:bodyPr>
            <a:lstStyle/>
            <a:p>
              <a:r>
                <a:rPr lang="en-US" sz="2400" dirty="0">
                  <a:solidFill>
                    <a:srgbClr val="000000"/>
                  </a:solidFill>
                  <a:latin typeface="Calibri" pitchFamily="34" charset="0"/>
                </a:rPr>
                <a:t>“When”</a:t>
              </a:r>
            </a:p>
          </p:txBody>
        </p:sp>
        <p:sp>
          <p:nvSpPr>
            <p:cNvPr id="43053" name="TextBox 29"/>
            <p:cNvSpPr txBox="1">
              <a:spLocks noChangeArrowheads="1"/>
            </p:cNvSpPr>
            <p:nvPr/>
          </p:nvSpPr>
          <p:spPr bwMode="auto">
            <a:xfrm>
              <a:off x="4608" y="2592"/>
              <a:ext cx="1040" cy="257"/>
            </a:xfrm>
            <a:prstGeom prst="rect">
              <a:avLst/>
            </a:prstGeom>
            <a:noFill/>
            <a:ln w="9525">
              <a:noFill/>
              <a:miter lim="800000"/>
              <a:headEnd/>
              <a:tailEnd/>
            </a:ln>
          </p:spPr>
          <p:txBody>
            <a:bodyPr wrap="none">
              <a:spAutoFit/>
            </a:bodyPr>
            <a:lstStyle/>
            <a:p>
              <a:r>
                <a:rPr lang="en-US" sz="2400" dirty="0">
                  <a:solidFill>
                    <a:srgbClr val="000000"/>
                  </a:solidFill>
                  <a:latin typeface="Calibri" pitchFamily="34" charset="0"/>
                </a:rPr>
                <a:t>A data value</a:t>
              </a:r>
            </a:p>
          </p:txBody>
        </p:sp>
        <p:cxnSp>
          <p:nvCxnSpPr>
            <p:cNvPr id="43054" name="Straight Arrow Connector 31"/>
            <p:cNvCxnSpPr>
              <a:cxnSpLocks noChangeShapeType="1"/>
              <a:stCxn id="43053" idx="1"/>
              <a:endCxn id="95" idx="7"/>
            </p:cNvCxnSpPr>
            <p:nvPr/>
          </p:nvCxnSpPr>
          <p:spPr bwMode="auto">
            <a:xfrm rot="10800000" flipV="1">
              <a:off x="4159" y="2720"/>
              <a:ext cx="449" cy="331"/>
            </a:xfrm>
            <a:prstGeom prst="straightConnector1">
              <a:avLst/>
            </a:prstGeom>
            <a:noFill/>
            <a:ln w="19050" algn="ctr">
              <a:solidFill>
                <a:srgbClr val="4A7EBB"/>
              </a:solidFill>
              <a:prstDash val="dash"/>
              <a:round/>
              <a:headEnd/>
              <a:tailEnd type="arrow" w="med" len="med"/>
            </a:ln>
          </p:spPr>
        </p:cxnSp>
      </p:grpSp>
      <p:sp>
        <p:nvSpPr>
          <p:cNvPr id="36" name="Text Box 11"/>
          <p:cNvSpPr txBox="1">
            <a:spLocks noChangeArrowheads="1"/>
          </p:cNvSpPr>
          <p:nvPr/>
        </p:nvSpPr>
        <p:spPr bwMode="auto">
          <a:xfrm>
            <a:off x="5573889" y="1329267"/>
            <a:ext cx="1093087" cy="210121"/>
          </a:xfrm>
          <a:prstGeom prst="rect">
            <a:avLst/>
          </a:prstGeom>
          <a:noFill/>
          <a:ln w="9525">
            <a:noFill/>
            <a:miter lim="800000"/>
            <a:headEnd/>
            <a:tailEnd/>
          </a:ln>
        </p:spPr>
        <p:txBody>
          <a:bodyPr wrap="none" lIns="91403" tIns="45703" rIns="91403" bIns="45703">
            <a:spAutoFit/>
          </a:bodyPr>
          <a:lstStyle/>
          <a:p>
            <a:pPr algn="l" rtl="0" fontAlgn="base">
              <a:spcBef>
                <a:spcPct val="0"/>
              </a:spcBef>
              <a:spcAft>
                <a:spcPct val="0"/>
              </a:spcAft>
            </a:pPr>
            <a:r>
              <a:rPr lang="en-US" kern="1200" dirty="0" err="1">
                <a:solidFill>
                  <a:srgbClr val="000000"/>
                </a:solidFill>
                <a:latin typeface="Arial" charset="0"/>
                <a:ea typeface="+mn-ea"/>
                <a:cs typeface="+mn-cs"/>
              </a:rPr>
              <a:t>Streamflow</a:t>
            </a:r>
            <a:endParaRPr lang="en-US" kern="1200" dirty="0">
              <a:solidFill>
                <a:srgbClr val="000000"/>
              </a:solidFill>
              <a:latin typeface="Arial" charset="0"/>
              <a:ea typeface="+mn-ea"/>
              <a:cs typeface="+mn-cs"/>
            </a:endParaRPr>
          </a:p>
        </p:txBody>
      </p:sp>
      <p:sp>
        <p:nvSpPr>
          <p:cNvPr id="37" name="Text Box 12"/>
          <p:cNvSpPr txBox="1">
            <a:spLocks noChangeArrowheads="1"/>
          </p:cNvSpPr>
          <p:nvPr/>
        </p:nvSpPr>
        <p:spPr bwMode="auto">
          <a:xfrm>
            <a:off x="7420125" y="2956514"/>
            <a:ext cx="1019098" cy="367711"/>
          </a:xfrm>
          <a:prstGeom prst="rect">
            <a:avLst/>
          </a:prstGeom>
          <a:noFill/>
          <a:ln w="9525">
            <a:noFill/>
            <a:miter lim="800000"/>
            <a:headEnd/>
            <a:tailEnd/>
          </a:ln>
        </p:spPr>
        <p:txBody>
          <a:bodyPr wrap="none" lIns="91403" tIns="45703" rIns="91403" bIns="45703">
            <a:spAutoFit/>
          </a:bodyPr>
          <a:lstStyle/>
          <a:p>
            <a:pPr algn="ctr" rtl="0" fontAlgn="base">
              <a:spcBef>
                <a:spcPct val="0"/>
              </a:spcBef>
              <a:spcAft>
                <a:spcPct val="0"/>
              </a:spcAft>
            </a:pPr>
            <a:r>
              <a:rPr lang="en-US" kern="1200">
                <a:solidFill>
                  <a:srgbClr val="000000"/>
                </a:solidFill>
                <a:latin typeface="Arial" charset="0"/>
                <a:ea typeface="+mn-ea"/>
                <a:cs typeface="+mn-cs"/>
              </a:rPr>
              <a:t>Flux tower</a:t>
            </a:r>
          </a:p>
          <a:p>
            <a:pPr algn="ctr" rtl="0" fontAlgn="base">
              <a:spcBef>
                <a:spcPct val="0"/>
              </a:spcBef>
              <a:spcAft>
                <a:spcPct val="0"/>
              </a:spcAft>
            </a:pPr>
            <a:r>
              <a:rPr lang="en-US" kern="1200">
                <a:solidFill>
                  <a:srgbClr val="000000"/>
                </a:solidFill>
                <a:latin typeface="Arial" charset="0"/>
                <a:ea typeface="+mn-ea"/>
                <a:cs typeface="+mn-cs"/>
              </a:rPr>
              <a:t>data</a:t>
            </a:r>
          </a:p>
        </p:txBody>
      </p:sp>
      <p:sp>
        <p:nvSpPr>
          <p:cNvPr id="38" name="Text Box 13"/>
          <p:cNvSpPr txBox="1">
            <a:spLocks noChangeArrowheads="1"/>
          </p:cNvSpPr>
          <p:nvPr/>
        </p:nvSpPr>
        <p:spPr bwMode="auto">
          <a:xfrm>
            <a:off x="4604579" y="1981200"/>
            <a:ext cx="1186621" cy="367711"/>
          </a:xfrm>
          <a:prstGeom prst="rect">
            <a:avLst/>
          </a:prstGeom>
          <a:noFill/>
          <a:ln w="9525">
            <a:noFill/>
            <a:miter lim="800000"/>
            <a:headEnd/>
            <a:tailEnd/>
          </a:ln>
        </p:spPr>
        <p:txBody>
          <a:bodyPr wrap="none" lIns="91403" tIns="45703" rIns="91403" bIns="45703">
            <a:spAutoFit/>
          </a:bodyPr>
          <a:lstStyle/>
          <a:p>
            <a:pPr algn="ctr" rtl="0" fontAlgn="base">
              <a:spcBef>
                <a:spcPct val="0"/>
              </a:spcBef>
              <a:spcAft>
                <a:spcPct val="0"/>
              </a:spcAft>
            </a:pPr>
            <a:r>
              <a:rPr lang="en-US" kern="1200" dirty="0">
                <a:solidFill>
                  <a:srgbClr val="000000"/>
                </a:solidFill>
                <a:latin typeface="Arial" charset="0"/>
                <a:ea typeface="+mn-ea"/>
                <a:cs typeface="+mn-cs"/>
              </a:rPr>
              <a:t>Precipitation</a:t>
            </a:r>
          </a:p>
          <a:p>
            <a:pPr algn="ctr" rtl="0" fontAlgn="base">
              <a:spcBef>
                <a:spcPct val="0"/>
              </a:spcBef>
              <a:spcAft>
                <a:spcPct val="0"/>
              </a:spcAft>
            </a:pPr>
            <a:r>
              <a:rPr lang="en-US" kern="1200" dirty="0">
                <a:solidFill>
                  <a:srgbClr val="000000"/>
                </a:solidFill>
                <a:latin typeface="Arial" charset="0"/>
                <a:ea typeface="+mn-ea"/>
                <a:cs typeface="+mn-cs"/>
              </a:rPr>
              <a:t>&amp; Climate</a:t>
            </a:r>
          </a:p>
        </p:txBody>
      </p:sp>
      <p:sp>
        <p:nvSpPr>
          <p:cNvPr id="39" name="Text Box 14"/>
          <p:cNvSpPr txBox="1">
            <a:spLocks noChangeArrowheads="1"/>
          </p:cNvSpPr>
          <p:nvPr/>
        </p:nvSpPr>
        <p:spPr bwMode="auto">
          <a:xfrm>
            <a:off x="7219925" y="1371600"/>
            <a:ext cx="1238275" cy="367711"/>
          </a:xfrm>
          <a:prstGeom prst="rect">
            <a:avLst/>
          </a:prstGeom>
          <a:noFill/>
          <a:ln w="9525">
            <a:noFill/>
            <a:miter lim="800000"/>
            <a:headEnd/>
            <a:tailEnd/>
          </a:ln>
        </p:spPr>
        <p:txBody>
          <a:bodyPr wrap="none" lIns="91403" tIns="45703" rIns="91403" bIns="45703">
            <a:spAutoFit/>
          </a:bodyPr>
          <a:lstStyle/>
          <a:p>
            <a:pPr algn="ctr" rtl="0" fontAlgn="base">
              <a:spcBef>
                <a:spcPct val="0"/>
              </a:spcBef>
              <a:spcAft>
                <a:spcPct val="0"/>
              </a:spcAft>
            </a:pPr>
            <a:r>
              <a:rPr lang="en-US" kern="1200" dirty="0">
                <a:solidFill>
                  <a:srgbClr val="000000"/>
                </a:solidFill>
                <a:latin typeface="Arial" charset="0"/>
                <a:ea typeface="+mn-ea"/>
                <a:cs typeface="+mn-cs"/>
              </a:rPr>
              <a:t>Groundwater</a:t>
            </a:r>
          </a:p>
          <a:p>
            <a:pPr algn="ctr" rtl="0" fontAlgn="base">
              <a:spcBef>
                <a:spcPct val="0"/>
              </a:spcBef>
              <a:spcAft>
                <a:spcPct val="0"/>
              </a:spcAft>
            </a:pPr>
            <a:r>
              <a:rPr lang="en-US" kern="1200" dirty="0">
                <a:solidFill>
                  <a:srgbClr val="000000"/>
                </a:solidFill>
                <a:latin typeface="Arial" charset="0"/>
                <a:ea typeface="+mn-ea"/>
                <a:cs typeface="+mn-cs"/>
              </a:rPr>
              <a:t>levels</a:t>
            </a:r>
          </a:p>
        </p:txBody>
      </p:sp>
      <p:sp>
        <p:nvSpPr>
          <p:cNvPr id="40" name="Text Box 15"/>
          <p:cNvSpPr txBox="1">
            <a:spLocks noChangeArrowheads="1"/>
          </p:cNvSpPr>
          <p:nvPr/>
        </p:nvSpPr>
        <p:spPr bwMode="auto">
          <a:xfrm>
            <a:off x="5351216" y="3051802"/>
            <a:ext cx="1291323" cy="210121"/>
          </a:xfrm>
          <a:prstGeom prst="rect">
            <a:avLst/>
          </a:prstGeom>
          <a:noFill/>
          <a:ln w="9525">
            <a:noFill/>
            <a:miter lim="800000"/>
            <a:headEnd/>
            <a:tailEnd/>
          </a:ln>
        </p:spPr>
        <p:txBody>
          <a:bodyPr wrap="none" lIns="91403" tIns="45703" rIns="91403" bIns="45703">
            <a:spAutoFit/>
          </a:bodyPr>
          <a:lstStyle/>
          <a:p>
            <a:pPr algn="l" rtl="0" fontAlgn="base">
              <a:spcBef>
                <a:spcPct val="0"/>
              </a:spcBef>
              <a:spcAft>
                <a:spcPct val="0"/>
              </a:spcAft>
            </a:pPr>
            <a:r>
              <a:rPr lang="en-US" kern="1200" dirty="0">
                <a:solidFill>
                  <a:srgbClr val="000000"/>
                </a:solidFill>
                <a:latin typeface="Arial" charset="0"/>
                <a:ea typeface="+mn-ea"/>
                <a:cs typeface="+mn-cs"/>
              </a:rPr>
              <a:t>Water Quality</a:t>
            </a:r>
          </a:p>
        </p:txBody>
      </p:sp>
      <p:sp>
        <p:nvSpPr>
          <p:cNvPr id="41" name="Text Box 16"/>
          <p:cNvSpPr txBox="1">
            <a:spLocks noChangeArrowheads="1"/>
          </p:cNvSpPr>
          <p:nvPr/>
        </p:nvSpPr>
        <p:spPr bwMode="auto">
          <a:xfrm>
            <a:off x="7639618" y="2109924"/>
            <a:ext cx="1069450" cy="646296"/>
          </a:xfrm>
          <a:prstGeom prst="rect">
            <a:avLst/>
          </a:prstGeom>
          <a:noFill/>
          <a:ln w="9525">
            <a:noFill/>
            <a:miter lim="800000"/>
            <a:headEnd/>
            <a:tailEnd/>
          </a:ln>
        </p:spPr>
        <p:txBody>
          <a:bodyPr wrap="none" lIns="91403" tIns="45703" rIns="91403" bIns="45703">
            <a:spAutoFit/>
          </a:bodyPr>
          <a:lstStyle/>
          <a:p>
            <a:pPr algn="ctr" rtl="0" fontAlgn="base">
              <a:spcBef>
                <a:spcPct val="0"/>
              </a:spcBef>
              <a:spcAft>
                <a:spcPct val="0"/>
              </a:spcAft>
            </a:pPr>
            <a:r>
              <a:rPr lang="en-US" kern="1200" dirty="0">
                <a:solidFill>
                  <a:srgbClr val="000000"/>
                </a:solidFill>
                <a:latin typeface="Arial" charset="0"/>
                <a:ea typeface="+mn-ea"/>
                <a:cs typeface="+mn-cs"/>
              </a:rPr>
              <a:t>Soil </a:t>
            </a:r>
          </a:p>
          <a:p>
            <a:pPr algn="ctr" rtl="0" fontAlgn="base">
              <a:spcBef>
                <a:spcPct val="0"/>
              </a:spcBef>
              <a:spcAft>
                <a:spcPct val="0"/>
              </a:spcAft>
            </a:pPr>
            <a:r>
              <a:rPr lang="en-US" kern="1200" dirty="0" smtClean="0">
                <a:solidFill>
                  <a:srgbClr val="000000"/>
                </a:solidFill>
                <a:latin typeface="Arial" charset="0"/>
                <a:ea typeface="+mn-ea"/>
                <a:cs typeface="+mn-cs"/>
              </a:rPr>
              <a:t>moisture</a:t>
            </a:r>
            <a:endParaRPr lang="en-US" kern="1200" dirty="0">
              <a:solidFill>
                <a:srgbClr val="000000"/>
              </a:solidFill>
              <a:latin typeface="Arial" charset="0"/>
              <a:ea typeface="+mn-ea"/>
              <a:cs typeface="+mn-cs"/>
            </a:endParaRPr>
          </a:p>
        </p:txBody>
      </p:sp>
      <p:sp>
        <p:nvSpPr>
          <p:cNvPr id="42" name="Line 17"/>
          <p:cNvSpPr>
            <a:spLocks noChangeShapeType="1"/>
          </p:cNvSpPr>
          <p:nvPr/>
        </p:nvSpPr>
        <p:spPr bwMode="auto">
          <a:xfrm>
            <a:off x="6307493" y="1704342"/>
            <a:ext cx="173107" cy="230889"/>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43" name="Line 18"/>
          <p:cNvSpPr>
            <a:spLocks noChangeShapeType="1"/>
          </p:cNvSpPr>
          <p:nvPr/>
        </p:nvSpPr>
        <p:spPr bwMode="auto">
          <a:xfrm>
            <a:off x="5852388" y="2285839"/>
            <a:ext cx="376927" cy="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44" name="Line 19"/>
          <p:cNvSpPr>
            <a:spLocks noChangeShapeType="1"/>
          </p:cNvSpPr>
          <p:nvPr/>
        </p:nvSpPr>
        <p:spPr bwMode="auto">
          <a:xfrm flipV="1">
            <a:off x="6103673" y="2819400"/>
            <a:ext cx="297127" cy="254392"/>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45" name="Line 20"/>
          <p:cNvSpPr>
            <a:spLocks noChangeShapeType="1"/>
          </p:cNvSpPr>
          <p:nvPr/>
        </p:nvSpPr>
        <p:spPr bwMode="auto">
          <a:xfrm flipH="1" flipV="1">
            <a:off x="7233058" y="2811140"/>
            <a:ext cx="438352" cy="218672"/>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46" name="Line 21"/>
          <p:cNvSpPr>
            <a:spLocks noChangeShapeType="1"/>
          </p:cNvSpPr>
          <p:nvPr/>
        </p:nvSpPr>
        <p:spPr bwMode="auto">
          <a:xfrm flipH="1">
            <a:off x="7420125" y="2460532"/>
            <a:ext cx="251285" cy="0"/>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47" name="Line 22"/>
          <p:cNvSpPr>
            <a:spLocks noChangeShapeType="1"/>
          </p:cNvSpPr>
          <p:nvPr/>
        </p:nvSpPr>
        <p:spPr bwMode="auto">
          <a:xfrm flipH="1">
            <a:off x="7170236" y="1716559"/>
            <a:ext cx="249889" cy="218672"/>
          </a:xfrm>
          <a:prstGeom prst="line">
            <a:avLst/>
          </a:prstGeom>
          <a:noFill/>
          <a:ln w="9525">
            <a:solidFill>
              <a:schemeClr val="tx1"/>
            </a:solidFill>
            <a:round/>
            <a:headEnd/>
            <a:tailEnd type="triangle" w="med" len="med"/>
          </a:ln>
        </p:spPr>
        <p:txBody>
          <a:bodyPr/>
          <a:lstStyle/>
          <a:p>
            <a:pPr algn="l" rtl="0" fontAlgn="base">
              <a:spcBef>
                <a:spcPct val="0"/>
              </a:spcBef>
              <a:spcAft>
                <a:spcPct val="0"/>
              </a:spcAft>
            </a:pPr>
            <a:endParaRPr lang="en-US" kern="1200">
              <a:solidFill>
                <a:srgbClr val="000000"/>
              </a:solidFill>
              <a:latin typeface="Arial" charset="0"/>
              <a:ea typeface="+mn-ea"/>
              <a:cs typeface="+mn-cs"/>
            </a:endParaRPr>
          </a:p>
        </p:txBody>
      </p:sp>
      <p:sp>
        <p:nvSpPr>
          <p:cNvPr id="55" name="Can 54"/>
          <p:cNvSpPr/>
          <p:nvPr/>
        </p:nvSpPr>
        <p:spPr>
          <a:xfrm>
            <a:off x="6400800" y="1981200"/>
            <a:ext cx="914400" cy="838200"/>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7"/>
          <p:cNvGrpSpPr>
            <a:grpSpLocks/>
          </p:cNvGrpSpPr>
          <p:nvPr/>
        </p:nvGrpSpPr>
        <p:grpSpPr bwMode="auto">
          <a:xfrm>
            <a:off x="0" y="228600"/>
            <a:ext cx="9144000" cy="5843587"/>
            <a:chOff x="0" y="63"/>
            <a:chExt cx="5760" cy="3681"/>
          </a:xfrm>
        </p:grpSpPr>
        <p:pic>
          <p:nvPicPr>
            <p:cNvPr id="49157" name="Picture 7" descr="ODM 1"/>
            <p:cNvPicPr>
              <a:picLocks noChangeAspect="1" noChangeArrowheads="1"/>
            </p:cNvPicPr>
            <p:nvPr/>
          </p:nvPicPr>
          <p:blipFill>
            <a:blip r:embed="rId2" cstate="print"/>
            <a:srcRect/>
            <a:stretch>
              <a:fillRect/>
            </a:stretch>
          </p:blipFill>
          <p:spPr bwMode="auto">
            <a:xfrm>
              <a:off x="0" y="63"/>
              <a:ext cx="5760" cy="3681"/>
            </a:xfrm>
            <a:prstGeom prst="rect">
              <a:avLst/>
            </a:prstGeom>
            <a:noFill/>
            <a:ln w="9525">
              <a:noFill/>
              <a:miter lim="800000"/>
              <a:headEnd/>
              <a:tailEnd/>
            </a:ln>
          </p:spPr>
        </p:pic>
        <p:sp>
          <p:nvSpPr>
            <p:cNvPr id="49158" name="Rectangle 5"/>
            <p:cNvSpPr>
              <a:spLocks noChangeArrowheads="1"/>
            </p:cNvSpPr>
            <p:nvPr/>
          </p:nvSpPr>
          <p:spPr bwMode="auto">
            <a:xfrm>
              <a:off x="2165" y="1268"/>
              <a:ext cx="379" cy="79"/>
            </a:xfrm>
            <a:prstGeom prst="rect">
              <a:avLst/>
            </a:prstGeom>
            <a:noFill/>
            <a:ln w="28575">
              <a:solidFill>
                <a:srgbClr val="FF3300"/>
              </a:solidFill>
              <a:miter lim="800000"/>
              <a:headEnd/>
              <a:tailEnd/>
            </a:ln>
          </p:spPr>
          <p:txBody>
            <a:bodyPr wrap="none" anchor="ctr"/>
            <a:lstStyle/>
            <a:p>
              <a:endParaRPr lang="en-US"/>
            </a:p>
          </p:txBody>
        </p:sp>
      </p:grpSp>
      <p:sp>
        <p:nvSpPr>
          <p:cNvPr id="49156" name="Rectangle 3"/>
          <p:cNvSpPr>
            <a:spLocks noChangeArrowheads="1"/>
          </p:cNvSpPr>
          <p:nvPr/>
        </p:nvSpPr>
        <p:spPr bwMode="auto">
          <a:xfrm>
            <a:off x="152400" y="6172200"/>
            <a:ext cx="8839200" cy="523198"/>
          </a:xfrm>
          <a:prstGeom prst="rect">
            <a:avLst/>
          </a:prstGeom>
          <a:noFill/>
          <a:ln w="9525">
            <a:noFill/>
            <a:miter lim="800000"/>
            <a:headEnd/>
            <a:tailEnd/>
          </a:ln>
        </p:spPr>
        <p:txBody>
          <a:bodyPr lIns="91418" tIns="45709" rIns="91418" bIns="45709">
            <a:spAutoFit/>
          </a:bodyPr>
          <a:lstStyle/>
          <a:p>
            <a:r>
              <a:rPr lang="en-US" sz="1400" dirty="0"/>
              <a:t>Horsburgh, J. S., D. G. Tarboton, D. R. Maidment and I. Zaslavsky, (2008), A Relational Model for Environmental and Water Resources Data, </a:t>
            </a:r>
            <a:r>
              <a:rPr lang="en-US" sz="1400" i="1" dirty="0"/>
              <a:t>Water </a:t>
            </a:r>
            <a:r>
              <a:rPr lang="en-US" sz="1400" i="1" dirty="0" smtClean="0"/>
              <a:t>Resources Research,</a:t>
            </a:r>
            <a:r>
              <a:rPr lang="en-US" sz="1400" dirty="0" smtClean="0"/>
              <a:t> </a:t>
            </a:r>
            <a:r>
              <a:rPr lang="en-US" sz="1400" dirty="0"/>
              <a:t>44: W05406, doi:10.1029/2007WR006392.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752600" y="685800"/>
            <a:ext cx="5943600" cy="769937"/>
          </a:xfrm>
        </p:spPr>
        <p:txBody>
          <a:bodyPr>
            <a:normAutofit/>
          </a:bodyPr>
          <a:lstStyle/>
          <a:p>
            <a:pPr eaLnBrk="1" hangingPunct="1"/>
            <a:r>
              <a:rPr lang="en-US" dirty="0" smtClean="0"/>
              <a:t>Loading Data Into ODM</a:t>
            </a:r>
          </a:p>
        </p:txBody>
      </p:sp>
      <p:sp>
        <p:nvSpPr>
          <p:cNvPr id="52227" name="Rectangle 3"/>
          <p:cNvSpPr>
            <a:spLocks noGrp="1" noChangeArrowheads="1"/>
          </p:cNvSpPr>
          <p:nvPr>
            <p:ph type="body" idx="4294967295"/>
          </p:nvPr>
        </p:nvSpPr>
        <p:spPr>
          <a:xfrm>
            <a:off x="298450" y="1828800"/>
            <a:ext cx="4737100" cy="4572000"/>
          </a:xfrm>
        </p:spPr>
        <p:txBody>
          <a:bodyPr>
            <a:noAutofit/>
          </a:bodyPr>
          <a:lstStyle/>
          <a:p>
            <a:pPr eaLnBrk="1" hangingPunct="1">
              <a:lnSpc>
                <a:spcPct val="90000"/>
              </a:lnSpc>
            </a:pPr>
            <a:r>
              <a:rPr lang="en-US" sz="2800" dirty="0" smtClean="0"/>
              <a:t>Interactive ODM Data Loader</a:t>
            </a:r>
          </a:p>
          <a:p>
            <a:pPr lvl="1" eaLnBrk="1" hangingPunct="1">
              <a:lnSpc>
                <a:spcPct val="90000"/>
              </a:lnSpc>
            </a:pPr>
            <a:r>
              <a:rPr lang="en-US" sz="2400" dirty="0" smtClean="0"/>
              <a:t>Loads data from spreadsheets and comma separated tables in simple format</a:t>
            </a:r>
          </a:p>
          <a:p>
            <a:pPr lvl="1" eaLnBrk="1" hangingPunct="1">
              <a:lnSpc>
                <a:spcPct val="90000"/>
              </a:lnSpc>
            </a:pPr>
            <a:endParaRPr lang="en-US" sz="2400" dirty="0" smtClean="0"/>
          </a:p>
          <a:p>
            <a:pPr eaLnBrk="1" hangingPunct="1">
              <a:lnSpc>
                <a:spcPct val="90000"/>
              </a:lnSpc>
            </a:pPr>
            <a:r>
              <a:rPr lang="en-US" sz="2800" dirty="0" smtClean="0"/>
              <a:t>Streaming Data Loader (SDL)</a:t>
            </a:r>
          </a:p>
          <a:p>
            <a:pPr lvl="1" eaLnBrk="1" hangingPunct="1">
              <a:lnSpc>
                <a:spcPct val="90000"/>
              </a:lnSpc>
            </a:pPr>
            <a:r>
              <a:rPr lang="en-US" sz="2400" dirty="0" smtClean="0"/>
              <a:t>Loads data from datalogger files on a prescribed schedule.</a:t>
            </a:r>
          </a:p>
          <a:p>
            <a:pPr lvl="1" eaLnBrk="1" hangingPunct="1">
              <a:lnSpc>
                <a:spcPct val="90000"/>
              </a:lnSpc>
            </a:pPr>
            <a:r>
              <a:rPr lang="en-US" sz="2400" dirty="0" smtClean="0"/>
              <a:t>Interactive configuration </a:t>
            </a:r>
          </a:p>
        </p:txBody>
      </p:sp>
      <p:pic>
        <p:nvPicPr>
          <p:cNvPr id="52228" name="Picture 4"/>
          <p:cNvPicPr>
            <a:picLocks noChangeAspect="1" noChangeArrowheads="1"/>
          </p:cNvPicPr>
          <p:nvPr/>
        </p:nvPicPr>
        <p:blipFill>
          <a:blip r:embed="rId2" cstate="print"/>
          <a:srcRect/>
          <a:stretch>
            <a:fillRect/>
          </a:stretch>
        </p:blipFill>
        <p:spPr bwMode="auto">
          <a:xfrm>
            <a:off x="5029200" y="1692275"/>
            <a:ext cx="3924300" cy="2041525"/>
          </a:xfrm>
          <a:prstGeom prst="rect">
            <a:avLst/>
          </a:prstGeom>
          <a:noFill/>
          <a:ln w="9525">
            <a:noFill/>
            <a:miter lim="800000"/>
            <a:headEnd/>
            <a:tailEnd/>
          </a:ln>
        </p:spPr>
      </p:pic>
      <p:sp>
        <p:nvSpPr>
          <p:cNvPr id="52229" name="Text Box 5"/>
          <p:cNvSpPr txBox="1">
            <a:spLocks noChangeArrowheads="1"/>
          </p:cNvSpPr>
          <p:nvPr/>
        </p:nvSpPr>
        <p:spPr bwMode="auto">
          <a:xfrm>
            <a:off x="6705600" y="2266890"/>
            <a:ext cx="2228850" cy="400110"/>
          </a:xfrm>
          <a:prstGeom prst="rect">
            <a:avLst/>
          </a:prstGeom>
          <a:solidFill>
            <a:srgbClr val="FDFFE1"/>
          </a:solidFill>
          <a:ln w="76200">
            <a:solidFill>
              <a:schemeClr val="accent2"/>
            </a:solidFill>
            <a:miter lim="800000"/>
            <a:headEnd/>
            <a:tailEnd/>
          </a:ln>
        </p:spPr>
        <p:txBody>
          <a:bodyPr>
            <a:spAutoFit/>
          </a:bodyPr>
          <a:lstStyle/>
          <a:p>
            <a:pPr algn="ctr"/>
            <a:r>
              <a:rPr lang="en-US" altLang="zh-CN" sz="2000" b="1" dirty="0" smtClean="0">
                <a:solidFill>
                  <a:schemeClr val="accent2"/>
                </a:solidFill>
                <a:ea typeface="SimSun" charset="-122"/>
                <a:cs typeface="Arial" pitchFamily="34" charset="0"/>
              </a:rPr>
              <a:t>ODM </a:t>
            </a:r>
            <a:r>
              <a:rPr lang="en-US" altLang="zh-CN" sz="2000" b="1" dirty="0">
                <a:solidFill>
                  <a:schemeClr val="accent2"/>
                </a:solidFill>
                <a:ea typeface="SimSun" charset="-122"/>
                <a:cs typeface="Arial" pitchFamily="34" charset="0"/>
              </a:rPr>
              <a:t>Data Loader</a:t>
            </a:r>
          </a:p>
        </p:txBody>
      </p:sp>
      <p:pic>
        <p:nvPicPr>
          <p:cNvPr id="52230" name="Picture 6"/>
          <p:cNvPicPr>
            <a:picLocks noChangeAspect="1" noChangeArrowheads="1"/>
          </p:cNvPicPr>
          <p:nvPr/>
        </p:nvPicPr>
        <p:blipFill>
          <a:blip r:embed="rId3" cstate="print"/>
          <a:srcRect/>
          <a:stretch>
            <a:fillRect/>
          </a:stretch>
        </p:blipFill>
        <p:spPr bwMode="auto">
          <a:xfrm>
            <a:off x="5410200" y="3979863"/>
            <a:ext cx="3357562" cy="2420937"/>
          </a:xfrm>
          <a:prstGeom prst="rect">
            <a:avLst/>
          </a:prstGeom>
          <a:noFill/>
          <a:ln w="9525">
            <a:solidFill>
              <a:schemeClr val="tx1"/>
            </a:solidFill>
            <a:miter lim="800000"/>
            <a:headEnd/>
            <a:tailEnd/>
          </a:ln>
        </p:spPr>
      </p:pic>
      <p:sp>
        <p:nvSpPr>
          <p:cNvPr id="52231" name="Text Box 9"/>
          <p:cNvSpPr txBox="1">
            <a:spLocks noChangeArrowheads="1"/>
          </p:cNvSpPr>
          <p:nvPr/>
        </p:nvSpPr>
        <p:spPr bwMode="auto">
          <a:xfrm>
            <a:off x="7315200" y="4191000"/>
            <a:ext cx="1468438" cy="400110"/>
          </a:xfrm>
          <a:prstGeom prst="rect">
            <a:avLst/>
          </a:prstGeom>
          <a:solidFill>
            <a:srgbClr val="FDFFE1"/>
          </a:solidFill>
          <a:ln w="76200">
            <a:solidFill>
              <a:schemeClr val="accent2"/>
            </a:solidFill>
            <a:miter lim="800000"/>
            <a:headEnd/>
            <a:tailEnd/>
          </a:ln>
        </p:spPr>
        <p:txBody>
          <a:bodyPr>
            <a:spAutoFit/>
          </a:bodyPr>
          <a:lstStyle/>
          <a:p>
            <a:pPr algn="ctr"/>
            <a:r>
              <a:rPr lang="en-US" altLang="zh-CN" sz="2000" b="1" dirty="0" smtClean="0">
                <a:solidFill>
                  <a:schemeClr val="accent2"/>
                </a:solidFill>
                <a:ea typeface="SimSun" charset="-122"/>
                <a:cs typeface="Arial" pitchFamily="34" charset="0"/>
              </a:rPr>
              <a:t>ODM SDL</a:t>
            </a:r>
            <a:endParaRPr lang="en-US" altLang="zh-CN" sz="2000" b="1" dirty="0">
              <a:solidFill>
                <a:schemeClr val="accent2"/>
              </a:solidFill>
              <a:ea typeface="SimSun" charset="-122"/>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 y="609600"/>
            <a:ext cx="5029200" cy="1219200"/>
          </a:xfrm>
        </p:spPr>
        <p:txBody>
          <a:bodyPr/>
          <a:lstStyle/>
          <a:p>
            <a:pPr eaLnBrk="1" hangingPunct="1"/>
            <a:r>
              <a:rPr lang="en-US" sz="3600" b="1" dirty="0" smtClean="0"/>
              <a:t>Managing Data Within ODM - ODM Tools</a:t>
            </a:r>
          </a:p>
        </p:txBody>
      </p:sp>
      <p:sp>
        <p:nvSpPr>
          <p:cNvPr id="59395" name="AutoShape 3"/>
          <p:cNvSpPr>
            <a:spLocks noGrp="1" noChangeAspect="1" noChangeArrowheads="1"/>
          </p:cNvSpPr>
          <p:nvPr>
            <p:ph type="body" idx="1"/>
          </p:nvPr>
        </p:nvSpPr>
        <p:spPr>
          <a:xfrm>
            <a:off x="104775" y="2027238"/>
            <a:ext cx="3581400" cy="4525962"/>
          </a:xfrm>
        </p:spPr>
        <p:txBody>
          <a:bodyPr/>
          <a:lstStyle/>
          <a:p>
            <a:pPr eaLnBrk="1" hangingPunct="1">
              <a:lnSpc>
                <a:spcPct val="90000"/>
              </a:lnSpc>
            </a:pPr>
            <a:r>
              <a:rPr lang="en-US" sz="2800" b="1" dirty="0" smtClean="0"/>
              <a:t>Query and export</a:t>
            </a:r>
            <a:r>
              <a:rPr lang="en-US" sz="2800" dirty="0" smtClean="0"/>
              <a:t> – export data series and metadata</a:t>
            </a:r>
          </a:p>
          <a:p>
            <a:pPr eaLnBrk="1" hangingPunct="1">
              <a:lnSpc>
                <a:spcPct val="90000"/>
              </a:lnSpc>
            </a:pPr>
            <a:r>
              <a:rPr lang="en-US" sz="2800" b="1" dirty="0" smtClean="0"/>
              <a:t>Visualize</a:t>
            </a:r>
            <a:r>
              <a:rPr lang="en-US" sz="2800" dirty="0" smtClean="0"/>
              <a:t> – plot and summarize data series</a:t>
            </a:r>
          </a:p>
          <a:p>
            <a:pPr eaLnBrk="1" hangingPunct="1">
              <a:lnSpc>
                <a:spcPct val="90000"/>
              </a:lnSpc>
            </a:pPr>
            <a:r>
              <a:rPr lang="en-US" sz="2800" b="1" dirty="0" smtClean="0"/>
              <a:t>Edit</a:t>
            </a:r>
            <a:r>
              <a:rPr lang="en-US" sz="2800" dirty="0" smtClean="0"/>
              <a:t> – delete, modify, adjust, interpolate, average, etc.</a:t>
            </a:r>
          </a:p>
          <a:p>
            <a:pPr eaLnBrk="1" hangingPunct="1">
              <a:lnSpc>
                <a:spcPct val="90000"/>
              </a:lnSpc>
            </a:pPr>
            <a:endParaRPr lang="en-US" sz="2800" dirty="0" smtClean="0"/>
          </a:p>
        </p:txBody>
      </p:sp>
      <p:pic>
        <p:nvPicPr>
          <p:cNvPr id="59396" name="Picture 5"/>
          <p:cNvPicPr>
            <a:picLocks noChangeAspect="1" noChangeArrowheads="1"/>
          </p:cNvPicPr>
          <p:nvPr/>
        </p:nvPicPr>
        <p:blipFill>
          <a:blip r:embed="rId2" cstate="print"/>
          <a:srcRect/>
          <a:stretch>
            <a:fillRect/>
          </a:stretch>
        </p:blipFill>
        <p:spPr bwMode="auto">
          <a:xfrm>
            <a:off x="5181600" y="762000"/>
            <a:ext cx="3795713" cy="3886200"/>
          </a:xfrm>
          <a:prstGeom prst="rect">
            <a:avLst/>
          </a:prstGeom>
          <a:noFill/>
          <a:ln w="9525">
            <a:noFill/>
            <a:miter lim="800000"/>
            <a:headEnd/>
            <a:tailEnd/>
          </a:ln>
        </p:spPr>
      </p:pic>
      <p:pic>
        <p:nvPicPr>
          <p:cNvPr id="59397" name="Picture 6"/>
          <p:cNvPicPr>
            <a:picLocks noChangeAspect="1" noChangeArrowheads="1"/>
          </p:cNvPicPr>
          <p:nvPr/>
        </p:nvPicPr>
        <p:blipFill>
          <a:blip r:embed="rId3" cstate="print"/>
          <a:srcRect/>
          <a:stretch>
            <a:fillRect/>
          </a:stretch>
        </p:blipFill>
        <p:spPr bwMode="auto">
          <a:xfrm>
            <a:off x="3276600" y="3962400"/>
            <a:ext cx="3509963" cy="265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685800"/>
            <a:ext cx="8229600" cy="1676400"/>
          </a:xfrm>
        </p:spPr>
        <p:txBody>
          <a:bodyPr>
            <a:normAutofit fontScale="90000"/>
          </a:bodyPr>
          <a:lstStyle/>
          <a:p>
            <a:r>
              <a:rPr lang="en-US" dirty="0" smtClean="0">
                <a:cs typeface="Arial" charset="0"/>
              </a:rPr>
              <a:t>Data Publication</a:t>
            </a:r>
            <a:r>
              <a:rPr lang="en-US" sz="3600" dirty="0" smtClean="0">
                <a:cs typeface="Arial" charset="0"/>
              </a:rPr>
              <a:t/>
            </a:r>
            <a:br>
              <a:rPr lang="en-US" sz="3600" dirty="0" smtClean="0">
                <a:cs typeface="Arial" charset="0"/>
              </a:rPr>
            </a:br>
            <a:r>
              <a:rPr lang="en-US" sz="3600" dirty="0" smtClean="0">
                <a:cs typeface="Arial" charset="0"/>
              </a:rPr>
              <a:t>CUAHSI WaterOneFlow Web Services</a:t>
            </a:r>
            <a:br>
              <a:rPr lang="en-US" sz="3600" dirty="0" smtClean="0">
                <a:cs typeface="Arial" charset="0"/>
              </a:rPr>
            </a:br>
            <a:r>
              <a:rPr lang="en-US" sz="4000" dirty="0" smtClean="0">
                <a:cs typeface="Arial" charset="0"/>
              </a:rPr>
              <a:t>“</a:t>
            </a:r>
            <a:r>
              <a:rPr lang="en-US" sz="2800" i="1" dirty="0" smtClean="0">
                <a:cs typeface="Arial" charset="0"/>
              </a:rPr>
              <a:t>Getting the Browser Out of the Way”</a:t>
            </a:r>
            <a:endParaRPr lang="en-US" sz="4000" i="1" dirty="0" smtClean="0">
              <a:cs typeface="Arial" charset="0"/>
            </a:endParaRPr>
          </a:p>
        </p:txBody>
      </p:sp>
      <p:pic>
        <p:nvPicPr>
          <p:cNvPr id="34819" name="Picture 6"/>
          <p:cNvPicPr>
            <a:picLocks noChangeAspect="1" noChangeArrowheads="1"/>
          </p:cNvPicPr>
          <p:nvPr/>
        </p:nvPicPr>
        <p:blipFill>
          <a:blip r:embed="rId3" cstate="print"/>
          <a:srcRect/>
          <a:stretch>
            <a:fillRect/>
          </a:stretch>
        </p:blipFill>
        <p:spPr bwMode="auto">
          <a:xfrm>
            <a:off x="3581400" y="4610100"/>
            <a:ext cx="1751013" cy="1952625"/>
          </a:xfrm>
          <a:prstGeom prst="rect">
            <a:avLst/>
          </a:prstGeom>
          <a:noFill/>
          <a:ln w="9525">
            <a:solidFill>
              <a:schemeClr val="tx1"/>
            </a:solidFill>
            <a:miter lim="800000"/>
            <a:headEnd/>
            <a:tailEnd/>
          </a:ln>
        </p:spPr>
      </p:pic>
      <p:pic>
        <p:nvPicPr>
          <p:cNvPr id="34820" name="Picture 11" descr="C:\Documents and Settings\jeff\Local Settings\Temporary Internet Files\Content.IE5\ZZTF3DSW\MCj04316460000[1].png"/>
          <p:cNvPicPr>
            <a:picLocks noChangeAspect="1" noChangeArrowheads="1"/>
          </p:cNvPicPr>
          <p:nvPr/>
        </p:nvPicPr>
        <p:blipFill>
          <a:blip r:embed="rId4" cstate="print"/>
          <a:srcRect/>
          <a:stretch>
            <a:fillRect/>
          </a:stretch>
        </p:blipFill>
        <p:spPr bwMode="auto">
          <a:xfrm>
            <a:off x="304800" y="1752600"/>
            <a:ext cx="1562100" cy="1562100"/>
          </a:xfrm>
          <a:prstGeom prst="rect">
            <a:avLst/>
          </a:prstGeom>
          <a:noFill/>
          <a:ln w="9525">
            <a:noFill/>
            <a:miter lim="800000"/>
            <a:headEnd/>
            <a:tailEnd/>
          </a:ln>
        </p:spPr>
      </p:pic>
      <p:pic>
        <p:nvPicPr>
          <p:cNvPr id="34821" name="Picture 4"/>
          <p:cNvPicPr>
            <a:picLocks noChangeAspect="1" noChangeArrowheads="1"/>
          </p:cNvPicPr>
          <p:nvPr/>
        </p:nvPicPr>
        <p:blipFill>
          <a:blip r:embed="rId5" cstate="print"/>
          <a:srcRect/>
          <a:stretch>
            <a:fillRect/>
          </a:stretch>
        </p:blipFill>
        <p:spPr bwMode="auto">
          <a:xfrm>
            <a:off x="7086600" y="1990725"/>
            <a:ext cx="1727200" cy="2017713"/>
          </a:xfrm>
          <a:prstGeom prst="rect">
            <a:avLst/>
          </a:prstGeom>
          <a:noFill/>
          <a:ln w="9525">
            <a:noFill/>
            <a:miter lim="800000"/>
            <a:headEnd/>
            <a:tailEnd/>
          </a:ln>
        </p:spPr>
      </p:pic>
      <p:sp>
        <p:nvSpPr>
          <p:cNvPr id="8" name="Flowchart: Magnetic Disk 7"/>
          <p:cNvSpPr/>
          <p:nvPr/>
        </p:nvSpPr>
        <p:spPr>
          <a:xfrm>
            <a:off x="7010400" y="4905375"/>
            <a:ext cx="1828800" cy="1676400"/>
          </a:xfrm>
          <a:prstGeom prst="flowChartMagneticDisk">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prstClr val="black"/>
                </a:solidFill>
                <a:latin typeface="Arial" charset="0"/>
              </a:rPr>
              <a:t>ODM</a:t>
            </a:r>
          </a:p>
          <a:p>
            <a:pPr algn="ctr">
              <a:defRPr/>
            </a:pPr>
            <a:r>
              <a:rPr lang="en-US">
                <a:solidFill>
                  <a:prstClr val="black"/>
                </a:solidFill>
                <a:latin typeface="Arial" charset="0"/>
              </a:rPr>
              <a:t>Database</a:t>
            </a:r>
          </a:p>
        </p:txBody>
      </p:sp>
      <p:cxnSp>
        <p:nvCxnSpPr>
          <p:cNvPr id="10" name="Straight Arrow Connector 9"/>
          <p:cNvCxnSpPr/>
          <p:nvPr/>
        </p:nvCxnSpPr>
        <p:spPr>
          <a:xfrm rot="5400000">
            <a:off x="8154194" y="4504531"/>
            <a:ext cx="7620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6858794" y="4504531"/>
            <a:ext cx="762000" cy="1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825" name="TextBox 14"/>
          <p:cNvSpPr txBox="1">
            <a:spLocks noChangeArrowheads="1"/>
          </p:cNvSpPr>
          <p:nvPr/>
        </p:nvSpPr>
        <p:spPr bwMode="auto">
          <a:xfrm>
            <a:off x="304800" y="4387850"/>
            <a:ext cx="1752600" cy="641350"/>
          </a:xfrm>
          <a:prstGeom prst="rect">
            <a:avLst/>
          </a:prstGeom>
          <a:noFill/>
          <a:ln w="9525">
            <a:noFill/>
            <a:miter lim="800000"/>
            <a:headEnd/>
            <a:tailEnd/>
          </a:ln>
        </p:spPr>
        <p:txBody>
          <a:bodyPr>
            <a:spAutoFit/>
          </a:bodyPr>
          <a:lstStyle/>
          <a:p>
            <a:pPr algn="ctr"/>
            <a:r>
              <a:rPr lang="en-US" dirty="0">
                <a:solidFill>
                  <a:srgbClr val="000000"/>
                </a:solidFill>
              </a:rPr>
              <a:t>Data Consumer</a:t>
            </a:r>
          </a:p>
        </p:txBody>
      </p:sp>
      <p:sp>
        <p:nvSpPr>
          <p:cNvPr id="34826" name="TextBox 15"/>
          <p:cNvSpPr txBox="1">
            <a:spLocks noChangeArrowheads="1"/>
          </p:cNvSpPr>
          <p:nvPr/>
        </p:nvSpPr>
        <p:spPr bwMode="auto">
          <a:xfrm>
            <a:off x="7315200" y="4200525"/>
            <a:ext cx="1066800" cy="641350"/>
          </a:xfrm>
          <a:prstGeom prst="rect">
            <a:avLst/>
          </a:prstGeom>
          <a:noFill/>
          <a:ln w="9525">
            <a:noFill/>
            <a:miter lim="800000"/>
            <a:headEnd/>
            <a:tailEnd/>
          </a:ln>
        </p:spPr>
        <p:txBody>
          <a:bodyPr>
            <a:spAutoFit/>
          </a:bodyPr>
          <a:lstStyle/>
          <a:p>
            <a:pPr algn="ctr"/>
            <a:r>
              <a:rPr lang="en-US">
                <a:solidFill>
                  <a:srgbClr val="000000"/>
                </a:solidFill>
              </a:rPr>
              <a:t>SQL</a:t>
            </a:r>
          </a:p>
          <a:p>
            <a:pPr algn="ctr"/>
            <a:r>
              <a:rPr lang="en-US">
                <a:solidFill>
                  <a:srgbClr val="000000"/>
                </a:solidFill>
              </a:rPr>
              <a:t>Queries</a:t>
            </a:r>
          </a:p>
        </p:txBody>
      </p:sp>
      <p:cxnSp>
        <p:nvCxnSpPr>
          <p:cNvPr id="17" name="Straight Arrow Connector 16"/>
          <p:cNvCxnSpPr/>
          <p:nvPr/>
        </p:nvCxnSpPr>
        <p:spPr>
          <a:xfrm>
            <a:off x="1981200" y="3275013"/>
            <a:ext cx="4953000" cy="158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828" name="TextBox 18"/>
          <p:cNvSpPr txBox="1">
            <a:spLocks noChangeArrowheads="1"/>
          </p:cNvSpPr>
          <p:nvPr/>
        </p:nvSpPr>
        <p:spPr bwMode="auto">
          <a:xfrm>
            <a:off x="1905000" y="2322493"/>
            <a:ext cx="1327864" cy="954107"/>
          </a:xfrm>
          <a:prstGeom prst="rect">
            <a:avLst/>
          </a:prstGeom>
          <a:noFill/>
          <a:ln w="9525">
            <a:noFill/>
            <a:miter lim="800000"/>
            <a:headEnd/>
            <a:tailEnd/>
          </a:ln>
        </p:spPr>
        <p:txBody>
          <a:bodyPr wrap="none">
            <a:spAutoFit/>
          </a:bodyPr>
          <a:lstStyle/>
          <a:p>
            <a:r>
              <a:rPr lang="en-US" sz="1400" dirty="0" err="1">
                <a:solidFill>
                  <a:srgbClr val="000000"/>
                </a:solidFill>
              </a:rPr>
              <a:t>GetSites</a:t>
            </a:r>
            <a:endParaRPr lang="en-US" sz="1400" dirty="0">
              <a:solidFill>
                <a:srgbClr val="000000"/>
              </a:solidFill>
            </a:endParaRPr>
          </a:p>
          <a:p>
            <a:r>
              <a:rPr lang="en-US" sz="1400" dirty="0" err="1">
                <a:solidFill>
                  <a:srgbClr val="000000"/>
                </a:solidFill>
              </a:rPr>
              <a:t>GetSiteInfo</a:t>
            </a:r>
            <a:endParaRPr lang="en-US" sz="1400" dirty="0">
              <a:solidFill>
                <a:srgbClr val="000000"/>
              </a:solidFill>
            </a:endParaRPr>
          </a:p>
          <a:p>
            <a:r>
              <a:rPr lang="en-US" sz="1400" dirty="0" err="1">
                <a:solidFill>
                  <a:srgbClr val="000000"/>
                </a:solidFill>
              </a:rPr>
              <a:t>GetVariableInfo</a:t>
            </a:r>
            <a:endParaRPr lang="en-US" sz="1400" dirty="0">
              <a:solidFill>
                <a:srgbClr val="000000"/>
              </a:solidFill>
            </a:endParaRPr>
          </a:p>
          <a:p>
            <a:r>
              <a:rPr lang="en-US" sz="1400" dirty="0" err="1">
                <a:solidFill>
                  <a:srgbClr val="000000"/>
                </a:solidFill>
              </a:rPr>
              <a:t>GetValues</a:t>
            </a:r>
            <a:endParaRPr lang="en-US" sz="1400" dirty="0">
              <a:solidFill>
                <a:srgbClr val="000000"/>
              </a:solidFill>
            </a:endParaRPr>
          </a:p>
        </p:txBody>
      </p:sp>
      <p:sp>
        <p:nvSpPr>
          <p:cNvPr id="34829" name="TextBox 19"/>
          <p:cNvSpPr txBox="1">
            <a:spLocks noChangeArrowheads="1"/>
          </p:cNvSpPr>
          <p:nvPr/>
        </p:nvSpPr>
        <p:spPr bwMode="auto">
          <a:xfrm>
            <a:off x="3886200" y="4200525"/>
            <a:ext cx="1111250" cy="366713"/>
          </a:xfrm>
          <a:prstGeom prst="rect">
            <a:avLst/>
          </a:prstGeom>
          <a:noFill/>
          <a:ln w="9525">
            <a:noFill/>
            <a:miter lim="800000"/>
            <a:headEnd/>
            <a:tailEnd/>
          </a:ln>
        </p:spPr>
        <p:txBody>
          <a:bodyPr wrap="none">
            <a:spAutoFit/>
          </a:bodyPr>
          <a:lstStyle/>
          <a:p>
            <a:r>
              <a:rPr lang="en-US">
                <a:solidFill>
                  <a:srgbClr val="000000"/>
                </a:solidFill>
              </a:rPr>
              <a:t>WaterML</a:t>
            </a:r>
          </a:p>
        </p:txBody>
      </p:sp>
      <p:cxnSp>
        <p:nvCxnSpPr>
          <p:cNvPr id="21" name="Straight Arrow Connector 20"/>
          <p:cNvCxnSpPr/>
          <p:nvPr/>
        </p:nvCxnSpPr>
        <p:spPr>
          <a:xfrm rot="5400000">
            <a:off x="5067300" y="3857625"/>
            <a:ext cx="2286000" cy="1447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V="1">
            <a:off x="1752600" y="3971925"/>
            <a:ext cx="1981200" cy="1371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4832" name="Picture 13" descr="C:\Documents and Settings\jeff\Local Settings\Temporary Internet Files\Content.IE5\WHAN8HYR\MCj04315380000[1].png"/>
          <p:cNvPicPr>
            <a:picLocks noChangeAspect="1" noChangeArrowheads="1"/>
          </p:cNvPicPr>
          <p:nvPr/>
        </p:nvPicPr>
        <p:blipFill>
          <a:blip r:embed="rId6" cstate="print"/>
          <a:srcRect/>
          <a:stretch>
            <a:fillRect/>
          </a:stretch>
        </p:blipFill>
        <p:spPr bwMode="auto">
          <a:xfrm>
            <a:off x="152400" y="3270250"/>
            <a:ext cx="1485900" cy="1377950"/>
          </a:xfrm>
          <a:prstGeom prst="rect">
            <a:avLst/>
          </a:prstGeom>
          <a:noFill/>
          <a:ln w="9525">
            <a:noFill/>
            <a:miter lim="800000"/>
            <a:headEnd/>
            <a:tailEnd/>
          </a:ln>
        </p:spPr>
      </p:pic>
      <p:cxnSp>
        <p:nvCxnSpPr>
          <p:cNvPr id="40" name="Straight Arrow Connector 39"/>
          <p:cNvCxnSpPr/>
          <p:nvPr/>
        </p:nvCxnSpPr>
        <p:spPr>
          <a:xfrm>
            <a:off x="304800" y="6029325"/>
            <a:ext cx="17526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834" name="TextBox 42"/>
          <p:cNvSpPr txBox="1">
            <a:spLocks noChangeArrowheads="1"/>
          </p:cNvSpPr>
          <p:nvPr/>
        </p:nvSpPr>
        <p:spPr bwMode="auto">
          <a:xfrm>
            <a:off x="787400" y="5583238"/>
            <a:ext cx="806450" cy="366712"/>
          </a:xfrm>
          <a:prstGeom prst="rect">
            <a:avLst/>
          </a:prstGeom>
          <a:noFill/>
          <a:ln w="9525">
            <a:noFill/>
            <a:miter lim="800000"/>
            <a:headEnd/>
            <a:tailEnd/>
          </a:ln>
        </p:spPr>
        <p:txBody>
          <a:bodyPr wrap="none">
            <a:spAutoFit/>
          </a:bodyPr>
          <a:lstStyle/>
          <a:p>
            <a:r>
              <a:rPr lang="en-US">
                <a:solidFill>
                  <a:srgbClr val="000000"/>
                </a:solidFill>
              </a:rPr>
              <a:t>Query</a:t>
            </a:r>
          </a:p>
        </p:txBody>
      </p:sp>
      <p:cxnSp>
        <p:nvCxnSpPr>
          <p:cNvPr id="44" name="Straight Arrow Connector 43"/>
          <p:cNvCxnSpPr/>
          <p:nvPr/>
        </p:nvCxnSpPr>
        <p:spPr>
          <a:xfrm rot="10800000">
            <a:off x="304800" y="6475413"/>
            <a:ext cx="1676400" cy="15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836" name="TextBox 45"/>
          <p:cNvSpPr txBox="1">
            <a:spLocks noChangeArrowheads="1"/>
          </p:cNvSpPr>
          <p:nvPr/>
        </p:nvSpPr>
        <p:spPr bwMode="auto">
          <a:xfrm>
            <a:off x="604838" y="6107113"/>
            <a:ext cx="1212850" cy="366712"/>
          </a:xfrm>
          <a:prstGeom prst="rect">
            <a:avLst/>
          </a:prstGeom>
          <a:noFill/>
          <a:ln w="9525">
            <a:noFill/>
            <a:miter lim="800000"/>
            <a:headEnd/>
            <a:tailEnd/>
          </a:ln>
        </p:spPr>
        <p:txBody>
          <a:bodyPr wrap="none">
            <a:spAutoFit/>
          </a:bodyPr>
          <a:lstStyle/>
          <a:p>
            <a:r>
              <a:rPr lang="en-US">
                <a:solidFill>
                  <a:srgbClr val="000000"/>
                </a:solidFill>
              </a:rPr>
              <a:t>Response</a:t>
            </a:r>
          </a:p>
        </p:txBody>
      </p:sp>
      <p:sp>
        <p:nvSpPr>
          <p:cNvPr id="34837" name="TextBox 48"/>
          <p:cNvSpPr txBox="1">
            <a:spLocks noChangeArrowheads="1"/>
          </p:cNvSpPr>
          <p:nvPr/>
        </p:nvSpPr>
        <p:spPr bwMode="auto">
          <a:xfrm>
            <a:off x="2590800" y="3544888"/>
            <a:ext cx="4114800" cy="641350"/>
          </a:xfrm>
          <a:prstGeom prst="rect">
            <a:avLst/>
          </a:prstGeom>
          <a:noFill/>
          <a:ln w="9525">
            <a:noFill/>
            <a:miter lim="800000"/>
            <a:headEnd/>
            <a:tailEnd/>
          </a:ln>
        </p:spPr>
        <p:txBody>
          <a:bodyPr>
            <a:spAutoFit/>
          </a:bodyPr>
          <a:lstStyle/>
          <a:p>
            <a:r>
              <a:rPr lang="en-US" b="1" i="1">
                <a:solidFill>
                  <a:srgbClr val="000000"/>
                </a:solidFill>
              </a:rPr>
              <a:t>Standard protocols provide platform independent data access</a:t>
            </a:r>
          </a:p>
        </p:txBody>
      </p:sp>
      <p:sp>
        <p:nvSpPr>
          <p:cNvPr id="22" name="Slide Number Placeholder 21"/>
          <p:cNvSpPr>
            <a:spLocks noGrp="1"/>
          </p:cNvSpPr>
          <p:nvPr>
            <p:ph type="sldNum" sz="quarter" idx="12"/>
          </p:nvPr>
        </p:nvSpPr>
        <p:spPr/>
        <p:txBody>
          <a:bodyPr/>
          <a:lstStyle/>
          <a:p>
            <a:fld id="{66B509AB-BF0C-42B1-9F47-430BE8B99E3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5334000" cy="2286000"/>
          </a:xfrm>
        </p:spPr>
        <p:txBody>
          <a:bodyPr>
            <a:noAutofit/>
          </a:bodyPr>
          <a:lstStyle/>
          <a:p>
            <a:r>
              <a:rPr lang="en-US" sz="3600" dirty="0" smtClean="0"/>
              <a:t>Data Discovery, Visualization, and Analysis</a:t>
            </a:r>
            <a:endParaRPr lang="en-US" sz="3600" dirty="0"/>
          </a:p>
        </p:txBody>
      </p:sp>
      <p:sp>
        <p:nvSpPr>
          <p:cNvPr id="3" name="Content Placeholder 2"/>
          <p:cNvSpPr>
            <a:spLocks noGrp="1"/>
          </p:cNvSpPr>
          <p:nvPr>
            <p:ph idx="1"/>
          </p:nvPr>
        </p:nvSpPr>
        <p:spPr>
          <a:xfrm>
            <a:off x="228600" y="2209800"/>
            <a:ext cx="3581400" cy="4343400"/>
          </a:xfrm>
        </p:spPr>
        <p:txBody>
          <a:bodyPr>
            <a:normAutofit/>
          </a:bodyPr>
          <a:lstStyle/>
          <a:p>
            <a:r>
              <a:rPr lang="en-US" sz="2800" dirty="0" smtClean="0"/>
              <a:t>Open and free distribution of the data via simple to use, Internet-based tools</a:t>
            </a:r>
          </a:p>
          <a:p>
            <a:r>
              <a:rPr lang="en-US" sz="2800" dirty="0" smtClean="0"/>
              <a:t>Extending the reach of the data to less technical users</a:t>
            </a:r>
            <a:endParaRPr lang="en-US" sz="2800" dirty="0"/>
          </a:p>
        </p:txBody>
      </p:sp>
      <p:pic>
        <p:nvPicPr>
          <p:cNvPr id="64514" name="Picture 2"/>
          <p:cNvPicPr>
            <a:picLocks noChangeAspect="1" noChangeArrowheads="1"/>
          </p:cNvPicPr>
          <p:nvPr/>
        </p:nvPicPr>
        <p:blipFill>
          <a:blip r:embed="rId2" cstate="print"/>
          <a:srcRect/>
          <a:stretch>
            <a:fillRect/>
          </a:stretch>
        </p:blipFill>
        <p:spPr bwMode="auto">
          <a:xfrm>
            <a:off x="5198842" y="800100"/>
            <a:ext cx="3792758" cy="3162300"/>
          </a:xfrm>
          <a:prstGeom prst="rect">
            <a:avLst/>
          </a:prstGeom>
          <a:noFill/>
          <a:ln w="9525">
            <a:noFill/>
            <a:miter lim="800000"/>
            <a:headEnd/>
            <a:tailEnd/>
          </a:ln>
          <a:effectLst/>
        </p:spPr>
      </p:pic>
      <p:sp>
        <p:nvSpPr>
          <p:cNvPr id="8" name="TextBox 7"/>
          <p:cNvSpPr txBox="1">
            <a:spLocks noChangeArrowheads="1"/>
          </p:cNvSpPr>
          <p:nvPr/>
        </p:nvSpPr>
        <p:spPr bwMode="auto">
          <a:xfrm>
            <a:off x="3810000" y="0"/>
            <a:ext cx="5334000" cy="519113"/>
          </a:xfrm>
          <a:prstGeom prst="rect">
            <a:avLst/>
          </a:prstGeom>
          <a:noFill/>
          <a:ln w="9525">
            <a:noFill/>
            <a:miter lim="800000"/>
            <a:headEnd/>
            <a:tailEnd/>
          </a:ln>
        </p:spPr>
        <p:txBody>
          <a:bodyPr>
            <a:spAutoFit/>
          </a:bodyPr>
          <a:lstStyle/>
          <a:p>
            <a:r>
              <a:rPr lang="en-US" sz="2800" dirty="0">
                <a:solidFill>
                  <a:schemeClr val="bg1"/>
                </a:solidFill>
              </a:rPr>
              <a:t>http</a:t>
            </a:r>
            <a:r>
              <a:rPr lang="en-US" sz="2800" dirty="0" smtClean="0">
                <a:solidFill>
                  <a:schemeClr val="bg1"/>
                </a:solidFill>
              </a:rPr>
              <a:t>://littlebearriver.usu.edu</a:t>
            </a:r>
            <a:endParaRPr lang="en-US" sz="2800" dirty="0">
              <a:solidFill>
                <a:schemeClr val="bg1"/>
              </a:solidFill>
            </a:endParaRPr>
          </a:p>
        </p:txBody>
      </p:sp>
      <p:pic>
        <p:nvPicPr>
          <p:cNvPr id="64515" name="Picture 3"/>
          <p:cNvPicPr>
            <a:picLocks noChangeAspect="1" noChangeArrowheads="1"/>
          </p:cNvPicPr>
          <p:nvPr/>
        </p:nvPicPr>
        <p:blipFill>
          <a:blip r:embed="rId3" cstate="print"/>
          <a:srcRect/>
          <a:stretch>
            <a:fillRect/>
          </a:stretch>
        </p:blipFill>
        <p:spPr bwMode="auto">
          <a:xfrm>
            <a:off x="3962400" y="2895600"/>
            <a:ext cx="3076835" cy="2462213"/>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6096000" y="3886200"/>
            <a:ext cx="2826299" cy="2514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09600"/>
            <a:ext cx="8229600" cy="1295400"/>
          </a:xfrm>
        </p:spPr>
        <p:txBody>
          <a:bodyPr/>
          <a:lstStyle/>
          <a:p>
            <a:pPr eaLnBrk="1" hangingPunct="1"/>
            <a:r>
              <a:rPr lang="en-US" sz="3200" dirty="0" smtClean="0"/>
              <a:t>Direct analysis from your favorite analysis environment - e.g.,  Excel, MATLAB</a:t>
            </a:r>
          </a:p>
        </p:txBody>
      </p:sp>
      <p:pic>
        <p:nvPicPr>
          <p:cNvPr id="31747" name="Picture 4"/>
          <p:cNvPicPr>
            <a:picLocks noChangeAspect="1" noChangeArrowheads="1"/>
          </p:cNvPicPr>
          <p:nvPr/>
        </p:nvPicPr>
        <p:blipFill>
          <a:blip r:embed="rId2" cstate="print"/>
          <a:srcRect/>
          <a:stretch>
            <a:fillRect/>
          </a:stretch>
        </p:blipFill>
        <p:spPr bwMode="auto">
          <a:xfrm>
            <a:off x="163513" y="1976437"/>
            <a:ext cx="6096000" cy="4424363"/>
          </a:xfrm>
          <a:prstGeom prst="rect">
            <a:avLst/>
          </a:prstGeom>
          <a:noFill/>
          <a:ln w="9525">
            <a:noFill/>
            <a:miter lim="800000"/>
            <a:headEnd/>
            <a:tailEnd/>
          </a:ln>
        </p:spPr>
      </p:pic>
      <p:pic>
        <p:nvPicPr>
          <p:cNvPr id="31748" name="Picture 5"/>
          <p:cNvPicPr>
            <a:picLocks noChangeAspect="1" noChangeArrowheads="1"/>
          </p:cNvPicPr>
          <p:nvPr/>
        </p:nvPicPr>
        <p:blipFill>
          <a:blip r:embed="rId3" cstate="print"/>
          <a:srcRect/>
          <a:stretch>
            <a:fillRect/>
          </a:stretch>
        </p:blipFill>
        <p:spPr bwMode="auto">
          <a:xfrm>
            <a:off x="4575175" y="3200400"/>
            <a:ext cx="4191000" cy="3392488"/>
          </a:xfrm>
          <a:prstGeom prst="rect">
            <a:avLst/>
          </a:prstGeom>
          <a:noFill/>
          <a:ln w="9525">
            <a:noFill/>
            <a:miter lim="800000"/>
            <a:headEnd/>
            <a:tailEnd/>
          </a:ln>
        </p:spPr>
      </p:pic>
      <p:pic>
        <p:nvPicPr>
          <p:cNvPr id="31749" name="Picture 2" descr="Image:Matlab Logo.png">
            <a:hlinkClick r:id="rId4"/>
          </p:cNvPr>
          <p:cNvPicPr>
            <a:picLocks noChangeAspect="1" noChangeArrowheads="1"/>
          </p:cNvPicPr>
          <p:nvPr/>
        </p:nvPicPr>
        <p:blipFill>
          <a:blip r:embed="rId5" cstate="print"/>
          <a:srcRect/>
          <a:stretch>
            <a:fillRect/>
          </a:stretch>
        </p:blipFill>
        <p:spPr bwMode="auto">
          <a:xfrm>
            <a:off x="6453188" y="1158875"/>
            <a:ext cx="2443162" cy="219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a:bodyPr>
          <a:lstStyle/>
          <a:p>
            <a:r>
              <a:rPr lang="en-US" dirty="0" smtClean="0"/>
              <a:t>Summary</a:t>
            </a:r>
            <a:endParaRPr lang="en-US" dirty="0"/>
          </a:p>
        </p:txBody>
      </p:sp>
      <p:sp>
        <p:nvSpPr>
          <p:cNvPr id="3" name="Content Placeholder 2"/>
          <p:cNvSpPr>
            <a:spLocks noGrp="1"/>
          </p:cNvSpPr>
          <p:nvPr>
            <p:ph idx="1"/>
          </p:nvPr>
        </p:nvSpPr>
        <p:spPr>
          <a:xfrm>
            <a:off x="457200" y="1752600"/>
            <a:ext cx="8229600" cy="4876800"/>
          </a:xfrm>
        </p:spPr>
        <p:txBody>
          <a:bodyPr>
            <a:normAutofit fontScale="62500" lnSpcReduction="20000"/>
          </a:bodyPr>
          <a:lstStyle/>
          <a:p>
            <a:r>
              <a:rPr lang="en-US" sz="4500" dirty="0" smtClean="0"/>
              <a:t>Common data-related failure in research and management</a:t>
            </a:r>
          </a:p>
          <a:p>
            <a:pPr lvl="1"/>
            <a:r>
              <a:rPr lang="en-US" sz="3500" dirty="0" smtClean="0"/>
              <a:t>Monitoring data are never made widely available, analyzed, or synthesized</a:t>
            </a:r>
          </a:p>
          <a:p>
            <a:pPr>
              <a:buNone/>
            </a:pPr>
            <a:endParaRPr lang="en-US" sz="3800" dirty="0" smtClean="0"/>
          </a:p>
          <a:p>
            <a:r>
              <a:rPr lang="en-US" sz="4500" dirty="0" smtClean="0"/>
              <a:t>CUAHSI HIS (and other tools) - </a:t>
            </a:r>
            <a:r>
              <a:rPr lang="en-US" sz="4500" b="1" dirty="0" smtClean="0"/>
              <a:t>Enabling Technology</a:t>
            </a:r>
            <a:r>
              <a:rPr lang="en-US" sz="4500" dirty="0" smtClean="0"/>
              <a:t> supporting science and management</a:t>
            </a:r>
          </a:p>
          <a:p>
            <a:pPr lvl="1"/>
            <a:r>
              <a:rPr lang="en-US" sz="3500" dirty="0" smtClean="0"/>
              <a:t>Tools for creating a shared information system available to all stakeholders</a:t>
            </a:r>
          </a:p>
          <a:p>
            <a:pPr lvl="1"/>
            <a:r>
              <a:rPr lang="en-US" sz="3500" dirty="0" smtClean="0"/>
              <a:t>Available software lowers barrier to data sharing and publication</a:t>
            </a:r>
          </a:p>
          <a:p>
            <a:pPr lvl="1"/>
            <a:r>
              <a:rPr lang="en-US" sz="3500" dirty="0" smtClean="0"/>
              <a:t>Web based data access  - any time, any where, and sometimes in real time</a:t>
            </a:r>
          </a:p>
          <a:p>
            <a:pPr lvl="1"/>
            <a:r>
              <a:rPr lang="en-US" sz="3500" dirty="0" smtClean="0"/>
              <a:t>Getting the right data to the right people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914400"/>
          </a:xfrm>
        </p:spPr>
        <p:txBody>
          <a:bodyPr>
            <a:normAutofit/>
          </a:bodyPr>
          <a:lstStyle/>
          <a:p>
            <a:r>
              <a:rPr lang="en-US" dirty="0" smtClean="0"/>
              <a:t>Questions?</a:t>
            </a:r>
            <a:endParaRPr lang="en-US" dirty="0"/>
          </a:p>
        </p:txBody>
      </p:sp>
      <p:grpSp>
        <p:nvGrpSpPr>
          <p:cNvPr id="4" name="Group 4"/>
          <p:cNvGrpSpPr>
            <a:grpSpLocks/>
          </p:cNvGrpSpPr>
          <p:nvPr/>
        </p:nvGrpSpPr>
        <p:grpSpPr bwMode="auto">
          <a:xfrm>
            <a:off x="6384925" y="5476875"/>
            <a:ext cx="2682875" cy="1076325"/>
            <a:chOff x="6461125" y="5759450"/>
            <a:chExt cx="2682875" cy="1076325"/>
          </a:xfrm>
        </p:grpSpPr>
        <p:sp>
          <p:nvSpPr>
            <p:cNvPr id="5" name="Rectangle 10"/>
            <p:cNvSpPr>
              <a:spLocks noChangeArrowheads="1"/>
            </p:cNvSpPr>
            <p:nvPr/>
          </p:nvSpPr>
          <p:spPr bwMode="auto">
            <a:xfrm>
              <a:off x="6461125" y="5759450"/>
              <a:ext cx="2654300" cy="1076325"/>
            </a:xfrm>
            <a:prstGeom prst="rect">
              <a:avLst/>
            </a:prstGeom>
            <a:solidFill>
              <a:schemeClr val="bg1"/>
            </a:solidFill>
            <a:ln w="25400" algn="ctr">
              <a:solidFill>
                <a:schemeClr val="tx1"/>
              </a:solidFill>
              <a:miter lim="800000"/>
              <a:headEnd/>
              <a:tailEnd/>
            </a:ln>
          </p:spPr>
          <p:txBody>
            <a:bodyPr wrap="none" anchor="ctr"/>
            <a:lstStyle/>
            <a:p>
              <a:endParaRPr lang="en-US"/>
            </a:p>
          </p:txBody>
        </p:sp>
        <p:pic>
          <p:nvPicPr>
            <p:cNvPr id="6" name="Picture 11" descr="nsf4c"/>
            <p:cNvPicPr>
              <a:picLocks noChangeAspect="1" noChangeArrowheads="1"/>
            </p:cNvPicPr>
            <p:nvPr/>
          </p:nvPicPr>
          <p:blipFill>
            <a:blip r:embed="rId2" cstate="print"/>
            <a:srcRect/>
            <a:stretch>
              <a:fillRect/>
            </a:stretch>
          </p:blipFill>
          <p:spPr bwMode="auto">
            <a:xfrm>
              <a:off x="6484938" y="5827713"/>
              <a:ext cx="995362" cy="966787"/>
            </a:xfrm>
            <a:prstGeom prst="rect">
              <a:avLst/>
            </a:prstGeom>
            <a:noFill/>
            <a:ln w="9525">
              <a:noFill/>
              <a:miter lim="800000"/>
              <a:headEnd/>
              <a:tailEnd/>
            </a:ln>
          </p:spPr>
        </p:pic>
        <p:sp>
          <p:nvSpPr>
            <p:cNvPr id="7" name="Text Box 12"/>
            <p:cNvSpPr txBox="1">
              <a:spLocks noChangeArrowheads="1"/>
            </p:cNvSpPr>
            <p:nvPr/>
          </p:nvSpPr>
          <p:spPr bwMode="auto">
            <a:xfrm>
              <a:off x="7477125" y="5836245"/>
              <a:ext cx="1666875" cy="923330"/>
            </a:xfrm>
            <a:prstGeom prst="rect">
              <a:avLst/>
            </a:prstGeom>
            <a:noFill/>
            <a:ln w="9525" algn="ctr">
              <a:noFill/>
              <a:miter lim="800000"/>
              <a:headEnd/>
              <a:tailEnd/>
            </a:ln>
          </p:spPr>
          <p:txBody>
            <a:bodyPr>
              <a:spAutoFit/>
            </a:bodyPr>
            <a:lstStyle/>
            <a:p>
              <a:pPr defTabSz="4389438"/>
              <a:r>
                <a:rPr lang="en-US" dirty="0"/>
                <a:t>Support</a:t>
              </a:r>
            </a:p>
            <a:p>
              <a:pPr defTabSz="4389438"/>
              <a:r>
                <a:rPr lang="en-US" dirty="0"/>
                <a:t>EAR </a:t>
              </a:r>
              <a:r>
                <a:rPr lang="en-US" dirty="0" smtClean="0"/>
                <a:t>0622374</a:t>
              </a:r>
            </a:p>
            <a:p>
              <a:pPr defTabSz="4389438"/>
              <a:r>
                <a:rPr lang="en-US" dirty="0" smtClean="0"/>
                <a:t>CBET 0610075</a:t>
              </a:r>
              <a:endParaRPr lang="en-US" dirty="0"/>
            </a:p>
          </p:txBody>
        </p:sp>
      </p:grpSp>
      <p:pic>
        <p:nvPicPr>
          <p:cNvPr id="8" name="Picture 7" descr="waterdropusebackup.gif"/>
          <p:cNvPicPr>
            <a:picLocks noChangeAspect="1"/>
          </p:cNvPicPr>
          <p:nvPr/>
        </p:nvPicPr>
        <p:blipFill>
          <a:blip r:embed="rId3" cstate="print"/>
          <a:stretch>
            <a:fillRect/>
          </a:stretch>
        </p:blipFill>
        <p:spPr>
          <a:xfrm>
            <a:off x="76200" y="5486400"/>
            <a:ext cx="1524000" cy="1099820"/>
          </a:xfrm>
          <a:prstGeom prst="rect">
            <a:avLst/>
          </a:prstGeom>
        </p:spPr>
      </p:pic>
      <p:pic>
        <p:nvPicPr>
          <p:cNvPr id="9" name="Picture 8" descr="big-wordmark.gif"/>
          <p:cNvPicPr>
            <a:picLocks noChangeAspect="1"/>
          </p:cNvPicPr>
          <p:nvPr/>
        </p:nvPicPr>
        <p:blipFill>
          <a:blip r:embed="rId4" cstate="print"/>
          <a:stretch>
            <a:fillRect/>
          </a:stretch>
        </p:blipFill>
        <p:spPr>
          <a:xfrm>
            <a:off x="3124200" y="5715000"/>
            <a:ext cx="2057400" cy="655625"/>
          </a:xfrm>
          <a:prstGeom prst="rect">
            <a:avLst/>
          </a:prstGeom>
        </p:spPr>
      </p:pic>
      <p:grpSp>
        <p:nvGrpSpPr>
          <p:cNvPr id="10" name="Group 11"/>
          <p:cNvGrpSpPr>
            <a:grpSpLocks/>
          </p:cNvGrpSpPr>
          <p:nvPr/>
        </p:nvGrpSpPr>
        <p:grpSpPr bwMode="auto">
          <a:xfrm>
            <a:off x="192087" y="838200"/>
            <a:ext cx="3465513" cy="1300162"/>
            <a:chOff x="228600" y="5232772"/>
            <a:chExt cx="3733800" cy="1400590"/>
          </a:xfrm>
        </p:grpSpPr>
        <p:pic>
          <p:nvPicPr>
            <p:cNvPr id="11" name="Picture 4" descr="cuahsi_logo_4"/>
            <p:cNvPicPr>
              <a:picLocks noChangeAspect="1" noChangeArrowheads="1"/>
            </p:cNvPicPr>
            <p:nvPr/>
          </p:nvPicPr>
          <p:blipFill>
            <a:blip r:embed="rId5" cstate="print"/>
            <a:srcRect r="69569"/>
            <a:stretch>
              <a:fillRect/>
            </a:stretch>
          </p:blipFill>
          <p:spPr bwMode="auto">
            <a:xfrm>
              <a:off x="228600" y="5232772"/>
              <a:ext cx="1447800" cy="1400590"/>
            </a:xfrm>
            <a:prstGeom prst="rect">
              <a:avLst/>
            </a:prstGeom>
            <a:noFill/>
            <a:ln w="9525">
              <a:noFill/>
              <a:miter lim="800000"/>
              <a:headEnd/>
              <a:tailEnd/>
            </a:ln>
          </p:spPr>
        </p:pic>
        <p:sp>
          <p:nvSpPr>
            <p:cNvPr id="12" name="Rectangle 9"/>
            <p:cNvSpPr>
              <a:spLocks noChangeArrowheads="1"/>
            </p:cNvSpPr>
            <p:nvPr/>
          </p:nvSpPr>
          <p:spPr bwMode="auto">
            <a:xfrm>
              <a:off x="1600200" y="5257800"/>
              <a:ext cx="2362200" cy="1326325"/>
            </a:xfrm>
            <a:prstGeom prst="rect">
              <a:avLst/>
            </a:prstGeom>
            <a:noFill/>
            <a:ln w="9525">
              <a:noFill/>
              <a:miter lim="800000"/>
              <a:headEnd/>
              <a:tailEnd/>
            </a:ln>
          </p:spPr>
          <p:txBody>
            <a:bodyPr>
              <a:spAutoFit/>
            </a:bodyPr>
            <a:lstStyle/>
            <a:p>
              <a:pPr>
                <a:lnSpc>
                  <a:spcPct val="90000"/>
                </a:lnSpc>
              </a:pPr>
              <a:r>
                <a:rPr lang="en-US" sz="2800"/>
                <a:t>CUAHSI</a:t>
              </a:r>
            </a:p>
            <a:p>
              <a:pPr>
                <a:lnSpc>
                  <a:spcPct val="80000"/>
                </a:lnSpc>
              </a:pPr>
              <a:r>
                <a:rPr lang="en-US" sz="5400"/>
                <a:t>HIS</a:t>
              </a:r>
            </a:p>
            <a:p>
              <a:pPr>
                <a:lnSpc>
                  <a:spcPct val="40000"/>
                </a:lnSpc>
              </a:pPr>
              <a:r>
                <a:rPr lang="en-US" sz="1400" i="1"/>
                <a:t>Sharing hydrologic data</a:t>
              </a:r>
            </a:p>
          </p:txBody>
        </p:sp>
      </p:grpSp>
      <p:sp>
        <p:nvSpPr>
          <p:cNvPr id="13" name="Subtitle 10"/>
          <p:cNvSpPr txBox="1">
            <a:spLocks/>
          </p:cNvSpPr>
          <p:nvPr/>
        </p:nvSpPr>
        <p:spPr>
          <a:xfrm>
            <a:off x="4191000" y="1066800"/>
            <a:ext cx="38100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effectLst/>
                <a:uLnTx/>
                <a:uFillTx/>
                <a:latin typeface="+mn-lt"/>
                <a:ea typeface="+mn-ea"/>
                <a:cs typeface="+mn-cs"/>
                <a:hlinkClick r:id="rId6"/>
              </a:rPr>
              <a:t>http://his.cuahsi.org/</a:t>
            </a:r>
            <a:r>
              <a:rPr kumimoji="0" lang="en-US" sz="3200" b="0" i="0" u="none" strike="noStrike" kern="1200" cap="none" spc="0" normalizeH="0" baseline="0" noProof="0" dirty="0" smtClean="0">
                <a:ln>
                  <a:noFill/>
                </a:ln>
                <a:effectLst/>
                <a:uLnTx/>
                <a:uFillTx/>
                <a:latin typeface="+mn-lt"/>
                <a:ea typeface="+mn-ea"/>
                <a:cs typeface="+mn-cs"/>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Autofit/>
          </a:bodyPr>
          <a:lstStyle/>
          <a:p>
            <a:r>
              <a:rPr lang="en-US" sz="4800" dirty="0" smtClean="0"/>
              <a:t>Background</a:t>
            </a:r>
            <a:endParaRPr lang="en-US" sz="4800" dirty="0"/>
          </a:p>
        </p:txBody>
      </p:sp>
      <p:sp>
        <p:nvSpPr>
          <p:cNvPr id="3" name="Content Placeholder 2"/>
          <p:cNvSpPr>
            <a:spLocks noGrp="1"/>
          </p:cNvSpPr>
          <p:nvPr>
            <p:ph idx="1"/>
          </p:nvPr>
        </p:nvSpPr>
        <p:spPr>
          <a:xfrm>
            <a:off x="457200" y="1828800"/>
            <a:ext cx="8229600" cy="4419600"/>
          </a:xfrm>
        </p:spPr>
        <p:txBody>
          <a:bodyPr>
            <a:normAutofit/>
          </a:bodyPr>
          <a:lstStyle/>
          <a:p>
            <a:r>
              <a:rPr lang="en-US" dirty="0"/>
              <a:t>Recently, community initiatives have emerged for the establishment of cooperative large-scale environmental </a:t>
            </a:r>
            <a:r>
              <a:rPr lang="en-US" dirty="0" smtClean="0"/>
              <a:t>observatories </a:t>
            </a:r>
          </a:p>
          <a:p>
            <a:pPr lvl="1"/>
            <a:r>
              <a:rPr lang="en-US" sz="2400" dirty="0" smtClean="0"/>
              <a:t>Moving beyond small, place-based research</a:t>
            </a:r>
          </a:p>
          <a:p>
            <a:pPr lvl="1"/>
            <a:r>
              <a:rPr lang="en-US" sz="2400" dirty="0" smtClean="0"/>
              <a:t>Coordinated, intensive field studies that are generating vast quantities of observational data</a:t>
            </a:r>
          </a:p>
          <a:p>
            <a:pPr lvl="1"/>
            <a:r>
              <a:rPr lang="en-US" sz="2400" dirty="0" smtClean="0"/>
              <a:t>Instrumented watersheds and field sites</a:t>
            </a:r>
          </a:p>
          <a:p>
            <a:pPr lvl="1"/>
            <a:r>
              <a:rPr lang="en-US" sz="2400" dirty="0" smtClean="0"/>
              <a:t>Platforms for water related research</a:t>
            </a:r>
          </a:p>
          <a:p>
            <a:pPr lvl="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Autofit/>
          </a:bodyPr>
          <a:lstStyle/>
          <a:p>
            <a:r>
              <a:rPr lang="en-US" sz="3600" dirty="0" smtClean="0"/>
              <a:t>Environmental Observatories</a:t>
            </a:r>
            <a:endParaRPr lang="en-US" sz="3600" dirty="0"/>
          </a:p>
        </p:txBody>
      </p:sp>
      <p:sp>
        <p:nvSpPr>
          <p:cNvPr id="3" name="Content Placeholder 2"/>
          <p:cNvSpPr>
            <a:spLocks noGrp="1"/>
          </p:cNvSpPr>
          <p:nvPr>
            <p:ph idx="1"/>
          </p:nvPr>
        </p:nvSpPr>
        <p:spPr>
          <a:xfrm>
            <a:off x="457200" y="2133600"/>
            <a:ext cx="8229600" cy="4419600"/>
          </a:xfrm>
        </p:spPr>
        <p:txBody>
          <a:bodyPr>
            <a:normAutofit fontScale="92500" lnSpcReduction="20000"/>
          </a:bodyPr>
          <a:lstStyle/>
          <a:p>
            <a:r>
              <a:rPr lang="en-US" dirty="0" smtClean="0"/>
              <a:t>Goal: </a:t>
            </a:r>
          </a:p>
          <a:p>
            <a:pPr lvl="1"/>
            <a:r>
              <a:rPr lang="en-US" dirty="0" smtClean="0"/>
              <a:t>Create a national capability to better predict and manage the behavior of water and its nutrients, contaminants, and sediments everywhere in the United States  </a:t>
            </a:r>
          </a:p>
          <a:p>
            <a:r>
              <a:rPr lang="en-US" dirty="0" smtClean="0"/>
              <a:t>Hypotheses/drivers:</a:t>
            </a:r>
          </a:p>
          <a:p>
            <a:pPr lvl="1"/>
            <a:r>
              <a:rPr lang="en-US" dirty="0" smtClean="0"/>
              <a:t>Current </a:t>
            </a:r>
            <a:r>
              <a:rPr lang="en-US" b="1" dirty="0" smtClean="0"/>
              <a:t>hydrological process understanding </a:t>
            </a:r>
            <a:r>
              <a:rPr lang="en-US" dirty="0" smtClean="0"/>
              <a:t>is constrained by:</a:t>
            </a:r>
          </a:p>
          <a:p>
            <a:pPr lvl="2"/>
            <a:r>
              <a:rPr lang="en-US" dirty="0" smtClean="0"/>
              <a:t>The kinds of measurements that have heretofore been available </a:t>
            </a:r>
          </a:p>
          <a:p>
            <a:pPr lvl="2"/>
            <a:r>
              <a:rPr lang="en-US" dirty="0" smtClean="0"/>
              <a:t>The methods that have been used to organize, manage, analyze, and publish data</a:t>
            </a:r>
          </a:p>
          <a:p>
            <a:pPr lvl="2"/>
            <a:endParaRPr lang="en-US" dirty="0" smtClean="0"/>
          </a:p>
          <a:p>
            <a:pPr lvl="2"/>
            <a:endParaRPr lang="en-US" dirty="0" smtClean="0"/>
          </a:p>
          <a:p>
            <a:pPr lvl="1"/>
            <a:endParaRPr lang="en-US" dirty="0" smtClean="0"/>
          </a:p>
          <a:p>
            <a:endParaRPr lang="en-US" dirty="0" smtClean="0"/>
          </a:p>
          <a:p>
            <a:endParaRPr lang="en-US" dirty="0" smtClean="0"/>
          </a:p>
          <a:p>
            <a:endParaRPr lang="en-US" dirty="0"/>
          </a:p>
        </p:txBody>
      </p:sp>
      <p:sp>
        <p:nvSpPr>
          <p:cNvPr id="4" name="TextBox 3"/>
          <p:cNvSpPr txBox="1"/>
          <p:nvPr/>
        </p:nvSpPr>
        <p:spPr>
          <a:xfrm>
            <a:off x="1113498" y="1295400"/>
            <a:ext cx="6963702" cy="830997"/>
          </a:xfrm>
          <a:prstGeom prst="rect">
            <a:avLst/>
          </a:prstGeom>
          <a:noFill/>
        </p:spPr>
        <p:txBody>
          <a:bodyPr wrap="none" rtlCol="0">
            <a:spAutoFit/>
          </a:bodyPr>
          <a:lstStyle/>
          <a:p>
            <a:pPr algn="ctr"/>
            <a:r>
              <a:rPr lang="en-US" sz="2400" dirty="0" err="1" smtClean="0">
                <a:solidFill>
                  <a:schemeClr val="tx2"/>
                </a:solidFill>
              </a:rPr>
              <a:t>WATer</a:t>
            </a:r>
            <a:r>
              <a:rPr lang="en-US" sz="2400" dirty="0" smtClean="0">
                <a:solidFill>
                  <a:schemeClr val="tx2"/>
                </a:solidFill>
              </a:rPr>
              <a:t> and Environmental Research Systems (WATERS)</a:t>
            </a:r>
          </a:p>
          <a:p>
            <a:pPr algn="ctr"/>
            <a:r>
              <a:rPr lang="en-US" sz="2400" dirty="0" smtClean="0">
                <a:solidFill>
                  <a:schemeClr val="tx2"/>
                </a:solidFill>
              </a:rPr>
              <a:t>http://www.watersnet.org</a:t>
            </a: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“The Link”</a:t>
            </a:r>
            <a:br>
              <a:rPr lang="en-US" dirty="0" smtClean="0"/>
            </a:br>
            <a:r>
              <a:rPr lang="en-US" sz="3100" dirty="0" smtClean="0"/>
              <a:t>Environmental Observatories </a:t>
            </a:r>
            <a:r>
              <a:rPr lang="en-US" sz="3100" dirty="0" smtClean="0">
                <a:sym typeface="Wingdings" pitchFamily="2" charset="2"/>
              </a:rPr>
              <a:t> </a:t>
            </a:r>
            <a:r>
              <a:rPr lang="en-US" sz="3100" dirty="0" smtClean="0"/>
              <a:t>Adaptive Management</a:t>
            </a:r>
            <a:endParaRPr lang="en-US" dirty="0"/>
          </a:p>
        </p:txBody>
      </p:sp>
      <p:sp>
        <p:nvSpPr>
          <p:cNvPr id="3" name="Content Placeholder 2"/>
          <p:cNvSpPr>
            <a:spLocks noGrp="1"/>
          </p:cNvSpPr>
          <p:nvPr>
            <p:ph idx="1"/>
          </p:nvPr>
        </p:nvSpPr>
        <p:spPr>
          <a:xfrm>
            <a:off x="457200" y="1981200"/>
            <a:ext cx="8229600" cy="4419600"/>
          </a:xfrm>
        </p:spPr>
        <p:txBody>
          <a:bodyPr>
            <a:noAutofit/>
          </a:bodyPr>
          <a:lstStyle/>
          <a:p>
            <a:r>
              <a:rPr lang="en-US" sz="2800" dirty="0" smtClean="0"/>
              <a:t>Observatories/Hydrologic Science  </a:t>
            </a:r>
          </a:p>
          <a:p>
            <a:pPr lvl="1"/>
            <a:r>
              <a:rPr lang="en-US" sz="2400" b="1" i="1" dirty="0" smtClean="0"/>
              <a:t>We cannot verify our understanding of hydrologic processes without measurements</a:t>
            </a:r>
          </a:p>
          <a:p>
            <a:r>
              <a:rPr lang="en-US" sz="2800" dirty="0" smtClean="0"/>
              <a:t>Resource Management</a:t>
            </a:r>
          </a:p>
          <a:p>
            <a:pPr lvl="1"/>
            <a:r>
              <a:rPr lang="en-US" sz="2400" b="1" i="1" dirty="0" smtClean="0"/>
              <a:t>We cannot manage what we cannot measure</a:t>
            </a:r>
          </a:p>
          <a:p>
            <a:pPr lvl="1"/>
            <a:endParaRPr lang="en-US" sz="2400" dirty="0" smtClean="0"/>
          </a:p>
          <a:p>
            <a:r>
              <a:rPr lang="en-US" sz="2800" dirty="0"/>
              <a:t>C</a:t>
            </a:r>
            <a:r>
              <a:rPr lang="en-US" sz="2800" dirty="0" smtClean="0"/>
              <a:t>ommon data-related failures in both cases</a:t>
            </a:r>
          </a:p>
          <a:p>
            <a:pPr lvl="1"/>
            <a:r>
              <a:rPr lang="en-US" sz="2000" dirty="0" smtClean="0"/>
              <a:t>We can’t always measure what we need (cost, technology)</a:t>
            </a:r>
          </a:p>
          <a:p>
            <a:pPr lvl="1"/>
            <a:r>
              <a:rPr lang="en-US" sz="2000" dirty="0" smtClean="0"/>
              <a:t>Monitoring data are never made widely available, analyzed, or synthesized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a:bodyPr>
          <a:lstStyle/>
          <a:p>
            <a:r>
              <a:rPr lang="en-US" dirty="0" smtClean="0"/>
              <a:t>Shared Challenges</a:t>
            </a:r>
            <a:endParaRPr lang="en-US" dirty="0"/>
          </a:p>
        </p:txBody>
      </p:sp>
      <p:sp>
        <p:nvSpPr>
          <p:cNvPr id="3" name="Content Placeholder 2"/>
          <p:cNvSpPr>
            <a:spLocks noGrp="1"/>
          </p:cNvSpPr>
          <p:nvPr>
            <p:ph idx="1"/>
          </p:nvPr>
        </p:nvSpPr>
        <p:spPr>
          <a:xfrm>
            <a:off x="457200" y="1600200"/>
            <a:ext cx="8229600" cy="5029200"/>
          </a:xfrm>
        </p:spPr>
        <p:txBody>
          <a:bodyPr>
            <a:noAutofit/>
          </a:bodyPr>
          <a:lstStyle/>
          <a:p>
            <a:r>
              <a:rPr lang="en-US" sz="2800" b="1" dirty="0" smtClean="0"/>
              <a:t>A need for Enabling Technology </a:t>
            </a:r>
            <a:r>
              <a:rPr lang="en-US" sz="2800" dirty="0" smtClean="0"/>
              <a:t>- Infrastructure for:</a:t>
            </a:r>
          </a:p>
          <a:p>
            <a:pPr lvl="1"/>
            <a:r>
              <a:rPr lang="en-US" sz="2400" dirty="0" smtClean="0"/>
              <a:t>Data collection</a:t>
            </a:r>
          </a:p>
          <a:p>
            <a:pPr lvl="1"/>
            <a:r>
              <a:rPr lang="en-US" sz="2400" dirty="0" smtClean="0"/>
              <a:t>Data management</a:t>
            </a:r>
          </a:p>
          <a:p>
            <a:pPr lvl="1"/>
            <a:r>
              <a:rPr lang="en-US" sz="2400" dirty="0" smtClean="0"/>
              <a:t>Data publication</a:t>
            </a:r>
          </a:p>
          <a:p>
            <a:pPr lvl="1"/>
            <a:r>
              <a:rPr lang="en-US" sz="2400" dirty="0" smtClean="0"/>
              <a:t>Data discovery, visualization, and analysis</a:t>
            </a:r>
          </a:p>
          <a:p>
            <a:pPr lvl="1"/>
            <a:endParaRPr lang="en-US" sz="2400" dirty="0" smtClean="0"/>
          </a:p>
          <a:p>
            <a:r>
              <a:rPr lang="en-US" sz="2800" dirty="0" smtClean="0"/>
              <a:t>Shared infrastructure? </a:t>
            </a:r>
          </a:p>
          <a:p>
            <a:pPr lvl="1"/>
            <a:r>
              <a:rPr lang="en-US" sz="2400" dirty="0" smtClean="0"/>
              <a:t>The </a:t>
            </a:r>
            <a:r>
              <a:rPr lang="en-US" sz="2400" dirty="0"/>
              <a:t>same </a:t>
            </a:r>
            <a:r>
              <a:rPr lang="en-US" sz="2400" dirty="0" smtClean="0"/>
              <a:t>data infrastructure </a:t>
            </a:r>
            <a:r>
              <a:rPr lang="en-US" sz="2400" dirty="0"/>
              <a:t>that supports </a:t>
            </a:r>
            <a:r>
              <a:rPr lang="en-US" sz="2400" dirty="0" smtClean="0"/>
              <a:t>observatories could support adaptive management programs</a:t>
            </a:r>
            <a:endParaRPr 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6"/>
          <p:cNvSpPr>
            <a:spLocks noChangeArrowheads="1"/>
          </p:cNvSpPr>
          <p:nvPr/>
        </p:nvSpPr>
        <p:spPr bwMode="auto">
          <a:xfrm>
            <a:off x="6484938" y="6107113"/>
            <a:ext cx="2506662" cy="369887"/>
          </a:xfrm>
          <a:prstGeom prst="rect">
            <a:avLst/>
          </a:prstGeom>
          <a:noFill/>
          <a:ln w="9525">
            <a:noFill/>
            <a:miter lim="800000"/>
            <a:headEnd/>
            <a:tailEnd/>
          </a:ln>
        </p:spPr>
        <p:txBody>
          <a:bodyPr wrap="none">
            <a:spAutoFit/>
          </a:bodyPr>
          <a:lstStyle/>
          <a:p>
            <a:r>
              <a:rPr lang="en-US">
                <a:hlinkClick r:id="rId3"/>
              </a:rPr>
              <a:t>http://www.cuahsi.org/</a:t>
            </a:r>
            <a:r>
              <a:rPr lang="en-US"/>
              <a:t> </a:t>
            </a:r>
          </a:p>
        </p:txBody>
      </p:sp>
      <p:pic>
        <p:nvPicPr>
          <p:cNvPr id="20486" name="Picture 7"/>
          <p:cNvPicPr>
            <a:picLocks noChangeAspect="1" noChangeArrowheads="1"/>
          </p:cNvPicPr>
          <p:nvPr/>
        </p:nvPicPr>
        <p:blipFill>
          <a:blip r:embed="rId4" cstate="print"/>
          <a:srcRect/>
          <a:stretch>
            <a:fillRect/>
          </a:stretch>
        </p:blipFill>
        <p:spPr bwMode="auto">
          <a:xfrm>
            <a:off x="381000" y="1569156"/>
            <a:ext cx="6345238" cy="3810000"/>
          </a:xfrm>
          <a:prstGeom prst="rect">
            <a:avLst/>
          </a:prstGeom>
          <a:noFill/>
          <a:ln w="9525">
            <a:noFill/>
            <a:miter lim="800000"/>
            <a:headEnd/>
            <a:tailEnd/>
          </a:ln>
        </p:spPr>
      </p:pic>
      <p:sp>
        <p:nvSpPr>
          <p:cNvPr id="20487" name="Text Box 3"/>
          <p:cNvSpPr txBox="1">
            <a:spLocks noChangeArrowheads="1"/>
          </p:cNvSpPr>
          <p:nvPr/>
        </p:nvSpPr>
        <p:spPr bwMode="auto">
          <a:xfrm>
            <a:off x="6553200" y="3048000"/>
            <a:ext cx="2590800" cy="1938992"/>
          </a:xfrm>
          <a:prstGeom prst="rect">
            <a:avLst/>
          </a:prstGeom>
          <a:noFill/>
          <a:ln w="9525">
            <a:noFill/>
            <a:miter lim="800000"/>
            <a:headEnd/>
            <a:tailEnd/>
          </a:ln>
        </p:spPr>
        <p:txBody>
          <a:bodyPr wrap="square">
            <a:spAutoFit/>
          </a:bodyPr>
          <a:lstStyle/>
          <a:p>
            <a:pPr marL="228600" indent="-228600">
              <a:buFont typeface="Arial" pitchFamily="34" charset="0"/>
              <a:buChar char="•"/>
            </a:pPr>
            <a:r>
              <a:rPr lang="en-US" sz="2000" dirty="0" smtClean="0">
                <a:latin typeface="Calibri" pitchFamily="34" charset="0"/>
              </a:rPr>
              <a:t>110 </a:t>
            </a:r>
            <a:r>
              <a:rPr lang="en-US" sz="2000" dirty="0">
                <a:latin typeface="Calibri" pitchFamily="34" charset="0"/>
              </a:rPr>
              <a:t>US </a:t>
            </a:r>
            <a:r>
              <a:rPr lang="en-US" sz="2000" dirty="0" smtClean="0">
                <a:latin typeface="Calibri" pitchFamily="34" charset="0"/>
              </a:rPr>
              <a:t>University members</a:t>
            </a:r>
          </a:p>
          <a:p>
            <a:pPr marL="228600" indent="-228600">
              <a:buFont typeface="Arial" pitchFamily="34" charset="0"/>
              <a:buChar char="•"/>
            </a:pPr>
            <a:r>
              <a:rPr lang="en-US" sz="2000" dirty="0" smtClean="0">
                <a:latin typeface="Calibri" pitchFamily="34" charset="0"/>
              </a:rPr>
              <a:t>6 affiliate members</a:t>
            </a:r>
          </a:p>
          <a:p>
            <a:pPr marL="228600" indent="-228600">
              <a:buFont typeface="Arial" pitchFamily="34" charset="0"/>
              <a:buChar char="•"/>
            </a:pPr>
            <a:r>
              <a:rPr lang="en-US" sz="2000" dirty="0" smtClean="0">
                <a:latin typeface="Calibri" pitchFamily="34" charset="0"/>
              </a:rPr>
              <a:t>12 International affiliate members</a:t>
            </a:r>
          </a:p>
          <a:p>
            <a:pPr marL="228600" indent="-228600"/>
            <a:r>
              <a:rPr lang="en-US" sz="2000" dirty="0" smtClean="0">
                <a:latin typeface="Calibri" pitchFamily="34" charset="0"/>
              </a:rPr>
              <a:t>   (as </a:t>
            </a:r>
            <a:r>
              <a:rPr lang="en-US" sz="2000" dirty="0">
                <a:latin typeface="Calibri" pitchFamily="34" charset="0"/>
              </a:rPr>
              <a:t>of </a:t>
            </a:r>
            <a:r>
              <a:rPr lang="en-US" sz="2000" dirty="0" smtClean="0">
                <a:latin typeface="Calibri" pitchFamily="34" charset="0"/>
              </a:rPr>
              <a:t>March 2009)</a:t>
            </a:r>
            <a:endParaRPr lang="en-US" sz="2000" dirty="0">
              <a:latin typeface="Calibri" pitchFamily="34" charset="0"/>
            </a:endParaRPr>
          </a:p>
        </p:txBody>
      </p:sp>
      <p:sp>
        <p:nvSpPr>
          <p:cNvPr id="20482" name="Rectangle 2"/>
          <p:cNvSpPr>
            <a:spLocks noGrp="1" noChangeArrowheads="1"/>
          </p:cNvSpPr>
          <p:nvPr>
            <p:ph type="title"/>
          </p:nvPr>
        </p:nvSpPr>
        <p:spPr>
          <a:xfrm>
            <a:off x="0" y="427037"/>
            <a:ext cx="9144000" cy="1630363"/>
          </a:xfrm>
        </p:spPr>
        <p:txBody>
          <a:bodyPr/>
          <a:lstStyle/>
          <a:p>
            <a:r>
              <a:rPr lang="en-US" sz="3600" dirty="0" smtClean="0"/>
              <a:t>Consortium of Universities for the Advancement of Hydrologic Science, Inc.</a:t>
            </a:r>
          </a:p>
        </p:txBody>
      </p:sp>
      <p:sp>
        <p:nvSpPr>
          <p:cNvPr id="20484" name="Rectangle 5"/>
          <p:cNvSpPr>
            <a:spLocks noChangeArrowheads="1"/>
          </p:cNvSpPr>
          <p:nvPr/>
        </p:nvSpPr>
        <p:spPr bwMode="auto">
          <a:xfrm>
            <a:off x="152400" y="5181600"/>
            <a:ext cx="5638800" cy="1477962"/>
          </a:xfrm>
          <a:prstGeom prst="rect">
            <a:avLst/>
          </a:prstGeom>
          <a:noFill/>
          <a:ln w="9525">
            <a:noFill/>
            <a:miter lim="800000"/>
            <a:headEnd/>
            <a:tailEnd/>
          </a:ln>
        </p:spPr>
        <p:txBody>
          <a:bodyPr>
            <a:spAutoFit/>
          </a:bodyPr>
          <a:lstStyle/>
          <a:p>
            <a:r>
              <a:rPr lang="en-US" dirty="0"/>
              <a:t>An organization representing more than one hundred United States universities, receives support from the National Science Foundation to develop infrastructure and services for the advancement of hydrologic science and education in the U.S.</a:t>
            </a:r>
          </a:p>
        </p:txBody>
      </p:sp>
      <p:pic>
        <p:nvPicPr>
          <p:cNvPr id="20483" name="Picture 4" descr="cuahsi_logo_4"/>
          <p:cNvPicPr>
            <a:picLocks noChangeAspect="1" noChangeArrowheads="1"/>
          </p:cNvPicPr>
          <p:nvPr/>
        </p:nvPicPr>
        <p:blipFill>
          <a:blip r:embed="rId5" cstate="print"/>
          <a:srcRect r="-6274"/>
          <a:stretch>
            <a:fillRect/>
          </a:stretch>
        </p:blipFill>
        <p:spPr bwMode="auto">
          <a:xfrm>
            <a:off x="6248400" y="5181600"/>
            <a:ext cx="2895600" cy="80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79023" y="1916289"/>
            <a:ext cx="8991600" cy="4648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85800"/>
            <a:ext cx="8229600" cy="1143000"/>
          </a:xfrm>
        </p:spPr>
        <p:txBody>
          <a:bodyPr>
            <a:noAutofit/>
          </a:bodyPr>
          <a:lstStyle/>
          <a:p>
            <a:r>
              <a:rPr lang="en-US" sz="3200" dirty="0" smtClean="0"/>
              <a:t>Basic Functionality of an Observatory Information System</a:t>
            </a:r>
            <a:endParaRPr lang="en-US" sz="3200" dirty="0"/>
          </a:p>
        </p:txBody>
      </p:sp>
      <p:sp>
        <p:nvSpPr>
          <p:cNvPr id="5" name="Rounded Rectangle 4"/>
          <p:cNvSpPr/>
          <p:nvPr/>
        </p:nvSpPr>
        <p:spPr>
          <a:xfrm>
            <a:off x="152400" y="2023533"/>
            <a:ext cx="2971800" cy="441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66"/>
          <p:cNvGrpSpPr/>
          <p:nvPr/>
        </p:nvGrpSpPr>
        <p:grpSpPr>
          <a:xfrm>
            <a:off x="457200" y="4407729"/>
            <a:ext cx="446313" cy="642256"/>
            <a:chOff x="152400" y="228600"/>
            <a:chExt cx="914400" cy="1524000"/>
          </a:xfrm>
          <a:effectLst/>
        </p:grpSpPr>
        <p:sp>
          <p:nvSpPr>
            <p:cNvPr id="7" name="Rectangle 6"/>
            <p:cNvSpPr/>
            <p:nvPr/>
          </p:nvSpPr>
          <p:spPr>
            <a:xfrm>
              <a:off x="263236" y="682557"/>
              <a:ext cx="775855" cy="3242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8036" y="682557"/>
              <a:ext cx="27709" cy="1070043"/>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8873" y="682557"/>
              <a:ext cx="27709" cy="1070043"/>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p:cNvSpPr/>
            <p:nvPr/>
          </p:nvSpPr>
          <p:spPr>
            <a:xfrm>
              <a:off x="631180" y="228600"/>
              <a:ext cx="16625" cy="453957"/>
            </a:xfrm>
            <a:prstGeom prst="flowChartProces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8" idx="0"/>
            </p:cNvCxnSpPr>
            <p:nvPr/>
          </p:nvCxnSpPr>
          <p:spPr>
            <a:xfrm rot="16200000" flipH="1">
              <a:off x="517923" y="746524"/>
              <a:ext cx="231843" cy="10390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4" idx="3"/>
            </p:cNvCxnSpPr>
            <p:nvPr/>
          </p:nvCxnSpPr>
          <p:spPr>
            <a:xfrm rot="16200000" flipH="1">
              <a:off x="550892" y="1019240"/>
              <a:ext cx="277732" cy="1880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514534" y="1315003"/>
              <a:ext cx="259404" cy="9698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514534" y="1574407"/>
              <a:ext cx="259404" cy="9698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9" idx="0"/>
            </p:cNvCxnSpPr>
            <p:nvPr/>
          </p:nvCxnSpPr>
          <p:spPr>
            <a:xfrm rot="16200000" flipH="1" flipV="1">
              <a:off x="514534" y="763769"/>
              <a:ext cx="259404" cy="9698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4" idx="1"/>
            </p:cNvCxnSpPr>
            <p:nvPr/>
          </p:nvCxnSpPr>
          <p:spPr>
            <a:xfrm rot="5400000">
              <a:off x="451627" y="1017945"/>
              <a:ext cx="261519" cy="2068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flipV="1">
              <a:off x="506976" y="1282577"/>
              <a:ext cx="259404" cy="9698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flipV="1">
              <a:off x="507817" y="1562616"/>
              <a:ext cx="259404" cy="9698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lowchart: Process 18"/>
            <p:cNvSpPr/>
            <p:nvPr/>
          </p:nvSpPr>
          <p:spPr>
            <a:xfrm>
              <a:off x="900545" y="520430"/>
              <a:ext cx="16625" cy="194553"/>
            </a:xfrm>
            <a:prstGeom prst="flowChartProces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38"/>
            <p:cNvGrpSpPr/>
            <p:nvPr/>
          </p:nvGrpSpPr>
          <p:grpSpPr>
            <a:xfrm>
              <a:off x="761990" y="455579"/>
              <a:ext cx="304798" cy="97277"/>
              <a:chOff x="1676400" y="990600"/>
              <a:chExt cx="838200" cy="228600"/>
            </a:xfrm>
            <a:solidFill>
              <a:schemeClr val="tx1"/>
            </a:solidFill>
          </p:grpSpPr>
          <p:sp>
            <p:nvSpPr>
              <p:cNvPr id="25" name="Rectangle 24"/>
              <p:cNvSpPr/>
              <p:nvPr/>
            </p:nvSpPr>
            <p:spPr>
              <a:xfrm>
                <a:off x="1895764" y="1097281"/>
                <a:ext cx="381000" cy="4571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676400" y="990600"/>
                <a:ext cx="2286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286000" y="990600"/>
                <a:ext cx="2286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lowchart: Process 20"/>
            <p:cNvSpPr/>
            <p:nvPr/>
          </p:nvSpPr>
          <p:spPr>
            <a:xfrm>
              <a:off x="346364" y="520430"/>
              <a:ext cx="16625" cy="194553"/>
            </a:xfrm>
            <a:prstGeom prst="flowChartProces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27" y="488004"/>
              <a:ext cx="221673" cy="324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p:nvSpPr>
          <p:spPr>
            <a:xfrm>
              <a:off x="152400" y="358302"/>
              <a:ext cx="166255" cy="16212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Process 23"/>
            <p:cNvSpPr/>
            <p:nvPr/>
          </p:nvSpPr>
          <p:spPr>
            <a:xfrm>
              <a:off x="478971" y="1089991"/>
              <a:ext cx="304800" cy="324256"/>
            </a:xfrm>
            <a:prstGeom prst="flowChartProcess">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272142" y="3155009"/>
            <a:ext cx="1600200" cy="1169551"/>
          </a:xfrm>
          <a:prstGeom prst="rect">
            <a:avLst/>
          </a:prstGeom>
          <a:noFill/>
        </p:spPr>
        <p:txBody>
          <a:bodyPr wrap="square" rtlCol="0">
            <a:spAutoFit/>
          </a:bodyPr>
          <a:lstStyle/>
          <a:p>
            <a:pPr marL="111125" indent="-111125">
              <a:buFont typeface="Arial" pitchFamily="34" charset="0"/>
              <a:buChar char="•"/>
            </a:pPr>
            <a:r>
              <a:rPr lang="en-US" sz="1400" dirty="0" smtClean="0"/>
              <a:t>Stream gauging</a:t>
            </a:r>
          </a:p>
          <a:p>
            <a:pPr marL="111125" indent="-111125">
              <a:buFont typeface="Arial" pitchFamily="34" charset="0"/>
              <a:buChar char="•"/>
            </a:pPr>
            <a:r>
              <a:rPr lang="en-US" sz="1400" dirty="0" smtClean="0"/>
              <a:t>Groundwater level monitoring</a:t>
            </a:r>
          </a:p>
          <a:p>
            <a:pPr marL="111125" indent="-111125">
              <a:buFont typeface="Arial" pitchFamily="34" charset="0"/>
              <a:buChar char="•"/>
            </a:pPr>
            <a:r>
              <a:rPr lang="en-US" sz="1400" dirty="0" smtClean="0"/>
              <a:t>Climate Monitoring</a:t>
            </a:r>
            <a:endParaRPr lang="en-US" sz="1400" dirty="0"/>
          </a:p>
        </p:txBody>
      </p:sp>
      <p:sp>
        <p:nvSpPr>
          <p:cNvPr id="29" name="Text Box 42"/>
          <p:cNvSpPr txBox="1">
            <a:spLocks noChangeArrowheads="1"/>
          </p:cNvSpPr>
          <p:nvPr/>
        </p:nvSpPr>
        <p:spPr bwMode="auto">
          <a:xfrm>
            <a:off x="457200" y="2099733"/>
            <a:ext cx="2362200" cy="590931"/>
          </a:xfrm>
          <a:prstGeom prst="rect">
            <a:avLst/>
          </a:prstGeom>
          <a:noFill/>
          <a:ln w="9525">
            <a:noFill/>
            <a:miter lim="800000"/>
            <a:headEnd/>
            <a:tailEnd/>
          </a:ln>
        </p:spPr>
        <p:txBody>
          <a:bodyPr wrap="square">
            <a:spAutoFit/>
          </a:bodyPr>
          <a:lstStyle/>
          <a:p>
            <a:pPr algn="ctr" defTabSz="4702175" eaLnBrk="0" hangingPunct="0">
              <a:lnSpc>
                <a:spcPct val="90000"/>
              </a:lnSpc>
              <a:spcBef>
                <a:spcPct val="20000"/>
              </a:spcBef>
            </a:pPr>
            <a:r>
              <a:rPr lang="en-US" b="1" dirty="0" smtClean="0"/>
              <a:t>Data Collection and Communication</a:t>
            </a:r>
            <a:endParaRPr lang="en-US" b="1" dirty="0"/>
          </a:p>
        </p:txBody>
      </p:sp>
      <p:grpSp>
        <p:nvGrpSpPr>
          <p:cNvPr id="30" name="Group 166"/>
          <p:cNvGrpSpPr/>
          <p:nvPr/>
        </p:nvGrpSpPr>
        <p:grpSpPr>
          <a:xfrm>
            <a:off x="1143000" y="4400760"/>
            <a:ext cx="457201" cy="653140"/>
            <a:chOff x="152400" y="228600"/>
            <a:chExt cx="914400" cy="1524000"/>
          </a:xfrm>
          <a:effectLst/>
        </p:grpSpPr>
        <p:sp>
          <p:nvSpPr>
            <p:cNvPr id="31" name="Rectangle 30"/>
            <p:cNvSpPr/>
            <p:nvPr/>
          </p:nvSpPr>
          <p:spPr>
            <a:xfrm>
              <a:off x="263236" y="682557"/>
              <a:ext cx="775855" cy="3242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8036" y="682557"/>
              <a:ext cx="27709" cy="1070043"/>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78873" y="682557"/>
              <a:ext cx="27709" cy="1070043"/>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Process 33"/>
            <p:cNvSpPr/>
            <p:nvPr/>
          </p:nvSpPr>
          <p:spPr>
            <a:xfrm>
              <a:off x="631180" y="228600"/>
              <a:ext cx="16625" cy="453957"/>
            </a:xfrm>
            <a:prstGeom prst="flowChartProces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2" idx="0"/>
            </p:cNvCxnSpPr>
            <p:nvPr/>
          </p:nvCxnSpPr>
          <p:spPr>
            <a:xfrm rot="16200000" flipH="1">
              <a:off x="517923" y="746524"/>
              <a:ext cx="231843" cy="10390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48" idx="3"/>
            </p:cNvCxnSpPr>
            <p:nvPr/>
          </p:nvCxnSpPr>
          <p:spPr>
            <a:xfrm rot="16200000" flipH="1">
              <a:off x="550892" y="1019240"/>
              <a:ext cx="277732" cy="18802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14534" y="1315003"/>
              <a:ext cx="259404" cy="9698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14534" y="1574407"/>
              <a:ext cx="259404" cy="9698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3" idx="0"/>
            </p:cNvCxnSpPr>
            <p:nvPr/>
          </p:nvCxnSpPr>
          <p:spPr>
            <a:xfrm rot="16200000" flipH="1" flipV="1">
              <a:off x="514534" y="763769"/>
              <a:ext cx="259404" cy="9698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48" idx="1"/>
            </p:cNvCxnSpPr>
            <p:nvPr/>
          </p:nvCxnSpPr>
          <p:spPr>
            <a:xfrm rot="5400000">
              <a:off x="451627" y="1017945"/>
              <a:ext cx="261519" cy="2068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flipV="1">
              <a:off x="506976" y="1282577"/>
              <a:ext cx="259404" cy="9698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flipV="1">
              <a:off x="507817" y="1562616"/>
              <a:ext cx="259404" cy="9698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p:cNvSpPr/>
            <p:nvPr/>
          </p:nvSpPr>
          <p:spPr>
            <a:xfrm>
              <a:off x="900545" y="520430"/>
              <a:ext cx="16625" cy="194553"/>
            </a:xfrm>
            <a:prstGeom prst="flowChartProces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38"/>
            <p:cNvGrpSpPr/>
            <p:nvPr/>
          </p:nvGrpSpPr>
          <p:grpSpPr>
            <a:xfrm>
              <a:off x="761988" y="455579"/>
              <a:ext cx="304798" cy="97277"/>
              <a:chOff x="1676400" y="990600"/>
              <a:chExt cx="838200" cy="228600"/>
            </a:xfrm>
            <a:solidFill>
              <a:schemeClr val="tx1"/>
            </a:solidFill>
          </p:grpSpPr>
          <p:sp>
            <p:nvSpPr>
              <p:cNvPr id="49" name="Rectangle 48"/>
              <p:cNvSpPr/>
              <p:nvPr/>
            </p:nvSpPr>
            <p:spPr>
              <a:xfrm>
                <a:off x="1895764" y="1097281"/>
                <a:ext cx="381000" cy="4571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76400" y="990600"/>
                <a:ext cx="2286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286000" y="990600"/>
                <a:ext cx="2286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lowchart: Process 44"/>
            <p:cNvSpPr/>
            <p:nvPr/>
          </p:nvSpPr>
          <p:spPr>
            <a:xfrm>
              <a:off x="346364" y="520430"/>
              <a:ext cx="16625" cy="194553"/>
            </a:xfrm>
            <a:prstGeom prst="flowChartProcess">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35527" y="488004"/>
              <a:ext cx="221673" cy="324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Triangle 46"/>
            <p:cNvSpPr/>
            <p:nvPr/>
          </p:nvSpPr>
          <p:spPr>
            <a:xfrm>
              <a:off x="152400" y="358302"/>
              <a:ext cx="166255" cy="16212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Process 47"/>
            <p:cNvSpPr/>
            <p:nvPr/>
          </p:nvSpPr>
          <p:spPr>
            <a:xfrm>
              <a:off x="478971" y="1089991"/>
              <a:ext cx="304800" cy="324256"/>
            </a:xfrm>
            <a:prstGeom prst="flowChartProcess">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1828800" y="3166533"/>
            <a:ext cx="1404258" cy="738664"/>
          </a:xfrm>
          <a:prstGeom prst="rect">
            <a:avLst/>
          </a:prstGeom>
          <a:noFill/>
        </p:spPr>
        <p:txBody>
          <a:bodyPr wrap="square" rtlCol="0">
            <a:spAutoFit/>
          </a:bodyPr>
          <a:lstStyle/>
          <a:p>
            <a:pPr marL="111125" indent="-111125">
              <a:buFont typeface="Arial" pitchFamily="34" charset="0"/>
              <a:buChar char="•"/>
            </a:pPr>
            <a:r>
              <a:rPr lang="en-US" sz="1400" dirty="0" smtClean="0"/>
              <a:t>Water quality sampling</a:t>
            </a:r>
          </a:p>
          <a:p>
            <a:pPr marL="111125" indent="-111125">
              <a:buFont typeface="Arial" pitchFamily="34" charset="0"/>
              <a:buChar char="•"/>
            </a:pPr>
            <a:endParaRPr lang="en-US" sz="1400" dirty="0"/>
          </a:p>
        </p:txBody>
      </p:sp>
      <p:sp>
        <p:nvSpPr>
          <p:cNvPr id="53" name="Text Box 42"/>
          <p:cNvSpPr txBox="1">
            <a:spLocks noChangeArrowheads="1"/>
          </p:cNvSpPr>
          <p:nvPr/>
        </p:nvSpPr>
        <p:spPr bwMode="auto">
          <a:xfrm>
            <a:off x="152400" y="2937933"/>
            <a:ext cx="1447800" cy="341632"/>
          </a:xfrm>
          <a:prstGeom prst="rect">
            <a:avLst/>
          </a:prstGeom>
          <a:noFill/>
          <a:ln w="9525">
            <a:noFill/>
            <a:miter lim="800000"/>
            <a:headEnd/>
            <a:tailEnd/>
          </a:ln>
        </p:spPr>
        <p:txBody>
          <a:bodyPr wrap="square">
            <a:spAutoFit/>
          </a:bodyPr>
          <a:lstStyle/>
          <a:p>
            <a:pPr algn="ctr" defTabSz="4702175" eaLnBrk="0" hangingPunct="0">
              <a:lnSpc>
                <a:spcPct val="90000"/>
              </a:lnSpc>
              <a:spcBef>
                <a:spcPct val="20000"/>
              </a:spcBef>
            </a:pPr>
            <a:r>
              <a:rPr lang="en-US" i="1" dirty="0" smtClean="0"/>
              <a:t>Automated</a:t>
            </a:r>
            <a:endParaRPr lang="en-US" i="1" dirty="0"/>
          </a:p>
        </p:txBody>
      </p:sp>
      <p:sp>
        <p:nvSpPr>
          <p:cNvPr id="54" name="Text Box 42"/>
          <p:cNvSpPr txBox="1">
            <a:spLocks noChangeArrowheads="1"/>
          </p:cNvSpPr>
          <p:nvPr/>
        </p:nvSpPr>
        <p:spPr bwMode="auto">
          <a:xfrm>
            <a:off x="1828800" y="2937933"/>
            <a:ext cx="1219200" cy="341632"/>
          </a:xfrm>
          <a:prstGeom prst="rect">
            <a:avLst/>
          </a:prstGeom>
          <a:noFill/>
          <a:ln w="9525">
            <a:noFill/>
            <a:miter lim="800000"/>
            <a:headEnd/>
            <a:tailEnd/>
          </a:ln>
        </p:spPr>
        <p:txBody>
          <a:bodyPr wrap="square">
            <a:spAutoFit/>
          </a:bodyPr>
          <a:lstStyle/>
          <a:p>
            <a:pPr defTabSz="4702175" eaLnBrk="0" hangingPunct="0">
              <a:lnSpc>
                <a:spcPct val="90000"/>
              </a:lnSpc>
              <a:spcBef>
                <a:spcPct val="20000"/>
              </a:spcBef>
            </a:pPr>
            <a:r>
              <a:rPr lang="en-US" i="1" dirty="0" smtClean="0"/>
              <a:t>Manual</a:t>
            </a:r>
            <a:endParaRPr lang="en-US" i="1" dirty="0"/>
          </a:p>
        </p:txBody>
      </p:sp>
      <p:pic>
        <p:nvPicPr>
          <p:cNvPr id="55" name="Picture 9" descr="C:\Users\jeff\AppData\Local\Microsoft\Windows\Temporary Internet Files\Content.IE5\XKEL1UJD\MCj03252700000[1].wmf"/>
          <p:cNvPicPr>
            <a:picLocks noChangeAspect="1" noChangeArrowheads="1"/>
          </p:cNvPicPr>
          <p:nvPr/>
        </p:nvPicPr>
        <p:blipFill>
          <a:blip r:embed="rId3" cstate="print"/>
          <a:srcRect/>
          <a:stretch>
            <a:fillRect/>
          </a:stretch>
        </p:blipFill>
        <p:spPr bwMode="auto">
          <a:xfrm>
            <a:off x="1981200" y="3830528"/>
            <a:ext cx="914400" cy="936205"/>
          </a:xfrm>
          <a:prstGeom prst="rect">
            <a:avLst/>
          </a:prstGeom>
          <a:noFill/>
        </p:spPr>
      </p:pic>
      <p:sp>
        <p:nvSpPr>
          <p:cNvPr id="57" name="Rounded Rectangle 56"/>
          <p:cNvSpPr/>
          <p:nvPr/>
        </p:nvSpPr>
        <p:spPr>
          <a:xfrm>
            <a:off x="3200400" y="2023533"/>
            <a:ext cx="3200400" cy="2895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3352800" y="2709333"/>
            <a:ext cx="2743200" cy="1077218"/>
          </a:xfrm>
          <a:prstGeom prst="rect">
            <a:avLst/>
          </a:prstGeom>
          <a:noFill/>
        </p:spPr>
        <p:txBody>
          <a:bodyPr wrap="square" rtlCol="0">
            <a:spAutoFit/>
          </a:bodyPr>
          <a:lstStyle/>
          <a:p>
            <a:pPr marL="111125" indent="-111125">
              <a:buFont typeface="Arial" pitchFamily="34" charset="0"/>
              <a:buChar char="•"/>
            </a:pPr>
            <a:r>
              <a:rPr lang="en-US" sz="1600" dirty="0" smtClean="0"/>
              <a:t>Edit data</a:t>
            </a:r>
          </a:p>
          <a:p>
            <a:pPr marL="111125" indent="-111125">
              <a:buFont typeface="Arial" pitchFamily="34" charset="0"/>
              <a:buChar char="•"/>
            </a:pPr>
            <a:r>
              <a:rPr lang="en-US" sz="1600" dirty="0" smtClean="0"/>
              <a:t>QA/QC procedures</a:t>
            </a:r>
          </a:p>
          <a:p>
            <a:pPr marL="111125" indent="-111125">
              <a:buFont typeface="Arial" pitchFamily="34" charset="0"/>
              <a:buChar char="•"/>
            </a:pPr>
            <a:r>
              <a:rPr lang="en-US" sz="1600" dirty="0" smtClean="0"/>
              <a:t>Create metadata</a:t>
            </a:r>
          </a:p>
          <a:p>
            <a:pPr marL="111125" indent="-111125">
              <a:buFont typeface="Arial" pitchFamily="34" charset="0"/>
              <a:buChar char="•"/>
            </a:pPr>
            <a:r>
              <a:rPr lang="en-US" sz="1600" dirty="0" smtClean="0"/>
              <a:t>Homogenize data</a:t>
            </a:r>
            <a:endParaRPr lang="en-US" sz="1600" dirty="0"/>
          </a:p>
        </p:txBody>
      </p:sp>
      <p:sp>
        <p:nvSpPr>
          <p:cNvPr id="61" name="TextBox 60"/>
          <p:cNvSpPr txBox="1"/>
          <p:nvPr/>
        </p:nvSpPr>
        <p:spPr>
          <a:xfrm>
            <a:off x="3581400" y="2099733"/>
            <a:ext cx="2438400" cy="646331"/>
          </a:xfrm>
          <a:prstGeom prst="rect">
            <a:avLst/>
          </a:prstGeom>
          <a:noFill/>
        </p:spPr>
        <p:txBody>
          <a:bodyPr wrap="square" rtlCol="0">
            <a:spAutoFit/>
          </a:bodyPr>
          <a:lstStyle/>
          <a:p>
            <a:pPr algn="ctr"/>
            <a:r>
              <a:rPr lang="en-US" b="1" dirty="0" smtClean="0"/>
              <a:t>Data Management and Persistent Storage</a:t>
            </a:r>
            <a:endParaRPr lang="en-US" b="1" dirty="0"/>
          </a:p>
        </p:txBody>
      </p:sp>
      <p:sp>
        <p:nvSpPr>
          <p:cNvPr id="62" name="Can 61"/>
          <p:cNvSpPr/>
          <p:nvPr/>
        </p:nvSpPr>
        <p:spPr>
          <a:xfrm>
            <a:off x="5257800" y="3810000"/>
            <a:ext cx="990600" cy="956733"/>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Database</a:t>
            </a:r>
            <a:endParaRPr lang="en-US" sz="1600" dirty="0">
              <a:solidFill>
                <a:schemeClr val="tx1"/>
              </a:solidFill>
            </a:endParaRPr>
          </a:p>
        </p:txBody>
      </p:sp>
      <p:sp>
        <p:nvSpPr>
          <p:cNvPr id="63" name="Flowchart: Multidocument 62"/>
          <p:cNvSpPr/>
          <p:nvPr/>
        </p:nvSpPr>
        <p:spPr>
          <a:xfrm>
            <a:off x="3352800" y="3928533"/>
            <a:ext cx="1066800" cy="838200"/>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Data</a:t>
            </a:r>
          </a:p>
          <a:p>
            <a:pPr algn="ctr"/>
            <a:r>
              <a:rPr lang="en-US" dirty="0" smtClean="0">
                <a:solidFill>
                  <a:schemeClr val="tx1"/>
                </a:solidFill>
              </a:rPr>
              <a:t>Files</a:t>
            </a:r>
            <a:endParaRPr lang="en-US" dirty="0">
              <a:solidFill>
                <a:schemeClr val="tx1"/>
              </a:solidFill>
            </a:endParaRPr>
          </a:p>
        </p:txBody>
      </p:sp>
      <p:sp>
        <p:nvSpPr>
          <p:cNvPr id="64" name="Down Arrow 63"/>
          <p:cNvSpPr/>
          <p:nvPr/>
        </p:nvSpPr>
        <p:spPr>
          <a:xfrm rot="16200000">
            <a:off x="4533900" y="4042834"/>
            <a:ext cx="533400" cy="60960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6477000" y="2023533"/>
            <a:ext cx="2514600" cy="441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477000" y="2099733"/>
            <a:ext cx="2438400" cy="923330"/>
          </a:xfrm>
          <a:prstGeom prst="rect">
            <a:avLst/>
          </a:prstGeom>
          <a:noFill/>
        </p:spPr>
        <p:txBody>
          <a:bodyPr wrap="square" rtlCol="0">
            <a:spAutoFit/>
          </a:bodyPr>
          <a:lstStyle/>
          <a:p>
            <a:pPr algn="ctr"/>
            <a:r>
              <a:rPr lang="en-US" b="1" dirty="0" smtClean="0"/>
              <a:t>Data Discovery, Visualization, and Analysis</a:t>
            </a:r>
            <a:endParaRPr lang="en-US" b="1" dirty="0"/>
          </a:p>
        </p:txBody>
      </p:sp>
      <p:pic>
        <p:nvPicPr>
          <p:cNvPr id="67" name="Picture 6"/>
          <p:cNvPicPr>
            <a:picLocks noChangeAspect="1" noChangeArrowheads="1"/>
          </p:cNvPicPr>
          <p:nvPr/>
        </p:nvPicPr>
        <p:blipFill>
          <a:blip r:embed="rId4" cstate="print"/>
          <a:srcRect/>
          <a:stretch>
            <a:fillRect/>
          </a:stretch>
        </p:blipFill>
        <p:spPr bwMode="auto">
          <a:xfrm>
            <a:off x="6629400" y="4027667"/>
            <a:ext cx="2133600" cy="1272466"/>
          </a:xfrm>
          <a:prstGeom prst="rect">
            <a:avLst/>
          </a:prstGeom>
          <a:noFill/>
          <a:ln w="9525">
            <a:noFill/>
            <a:miter lim="800000"/>
            <a:headEnd/>
            <a:tailEnd/>
          </a:ln>
        </p:spPr>
      </p:pic>
      <p:pic>
        <p:nvPicPr>
          <p:cNvPr id="69" name="Picture 148"/>
          <p:cNvPicPr>
            <a:picLocks noChangeAspect="1" noChangeArrowheads="1"/>
          </p:cNvPicPr>
          <p:nvPr/>
        </p:nvPicPr>
        <p:blipFill>
          <a:blip r:embed="rId5" cstate="print"/>
          <a:srcRect/>
          <a:stretch>
            <a:fillRect/>
          </a:stretch>
        </p:blipFill>
        <p:spPr bwMode="auto">
          <a:xfrm>
            <a:off x="6934200" y="5376333"/>
            <a:ext cx="1600109" cy="990600"/>
          </a:xfrm>
          <a:prstGeom prst="rect">
            <a:avLst/>
          </a:prstGeom>
          <a:noFill/>
          <a:ln w="9525">
            <a:noFill/>
            <a:miter lim="800000"/>
            <a:headEnd/>
            <a:tailEnd/>
          </a:ln>
        </p:spPr>
      </p:pic>
      <p:pic>
        <p:nvPicPr>
          <p:cNvPr id="72" name="Picture 2" descr="C:\Documents and Settings\Kim Schreuders\Local Settings\Temporary Internet Files\Content.IE5\8OR8V1MP\MCj04127600000[1].wmf"/>
          <p:cNvPicPr>
            <a:picLocks noChangeAspect="1" noChangeArrowheads="1"/>
          </p:cNvPicPr>
          <p:nvPr/>
        </p:nvPicPr>
        <p:blipFill>
          <a:blip r:embed="rId6" cstate="print"/>
          <a:srcRect/>
          <a:stretch>
            <a:fillRect/>
          </a:stretch>
        </p:blipFill>
        <p:spPr bwMode="auto">
          <a:xfrm>
            <a:off x="7162800" y="3048000"/>
            <a:ext cx="1001806" cy="914400"/>
          </a:xfrm>
          <a:prstGeom prst="rect">
            <a:avLst/>
          </a:prstGeom>
          <a:noFill/>
          <a:ln w="9525">
            <a:noFill/>
            <a:miter lim="800000"/>
            <a:headEnd/>
            <a:tailEnd/>
          </a:ln>
        </p:spPr>
      </p:pic>
      <p:pic>
        <p:nvPicPr>
          <p:cNvPr id="2050" name="Picture 2"/>
          <p:cNvPicPr>
            <a:picLocks noChangeAspect="1" noChangeArrowheads="1"/>
          </p:cNvPicPr>
          <p:nvPr/>
        </p:nvPicPr>
        <p:blipFill>
          <a:blip r:embed="rId7" cstate="print"/>
          <a:srcRect/>
          <a:stretch>
            <a:fillRect/>
          </a:stretch>
        </p:blipFill>
        <p:spPr bwMode="auto">
          <a:xfrm>
            <a:off x="533400" y="5376333"/>
            <a:ext cx="333375" cy="819150"/>
          </a:xfrm>
          <a:prstGeom prst="rect">
            <a:avLst/>
          </a:prstGeom>
          <a:noFill/>
          <a:ln w="9525">
            <a:noFill/>
            <a:miter lim="800000"/>
            <a:headEnd/>
            <a:tailEnd/>
          </a:ln>
        </p:spPr>
      </p:pic>
      <p:pic>
        <p:nvPicPr>
          <p:cNvPr id="2051" name="Picture 3"/>
          <p:cNvPicPr>
            <a:picLocks noChangeAspect="1" noChangeArrowheads="1"/>
          </p:cNvPicPr>
          <p:nvPr/>
        </p:nvPicPr>
        <p:blipFill>
          <a:blip r:embed="rId8" cstate="print"/>
          <a:srcRect/>
          <a:stretch>
            <a:fillRect/>
          </a:stretch>
        </p:blipFill>
        <p:spPr bwMode="auto">
          <a:xfrm>
            <a:off x="2438400" y="4995333"/>
            <a:ext cx="438150" cy="942975"/>
          </a:xfrm>
          <a:prstGeom prst="rect">
            <a:avLst/>
          </a:prstGeom>
          <a:noFill/>
          <a:ln w="9525">
            <a:noFill/>
            <a:miter lim="800000"/>
            <a:headEnd/>
            <a:tailEnd/>
          </a:ln>
        </p:spPr>
      </p:pic>
      <p:pic>
        <p:nvPicPr>
          <p:cNvPr id="76" name="Picture 2"/>
          <p:cNvPicPr>
            <a:picLocks noChangeAspect="1" noChangeArrowheads="1"/>
          </p:cNvPicPr>
          <p:nvPr/>
        </p:nvPicPr>
        <p:blipFill>
          <a:blip r:embed="rId7" cstate="print"/>
          <a:srcRect/>
          <a:stretch>
            <a:fillRect/>
          </a:stretch>
        </p:blipFill>
        <p:spPr bwMode="auto">
          <a:xfrm>
            <a:off x="1600200" y="5528733"/>
            <a:ext cx="333375" cy="819150"/>
          </a:xfrm>
          <a:prstGeom prst="rect">
            <a:avLst/>
          </a:prstGeom>
          <a:noFill/>
          <a:ln w="9525">
            <a:noFill/>
            <a:miter lim="800000"/>
            <a:headEnd/>
            <a:tailEnd/>
          </a:ln>
        </p:spPr>
      </p:pic>
      <p:cxnSp>
        <p:nvCxnSpPr>
          <p:cNvPr id="78" name="Curved Connector 77"/>
          <p:cNvCxnSpPr>
            <a:stCxn id="2050" idx="0"/>
            <a:endCxn id="2051" idx="0"/>
          </p:cNvCxnSpPr>
          <p:nvPr/>
        </p:nvCxnSpPr>
        <p:spPr>
          <a:xfrm rot="5400000" flipH="1" flipV="1">
            <a:off x="1488281" y="4207140"/>
            <a:ext cx="381000" cy="1957387"/>
          </a:xfrm>
          <a:prstGeom prst="curvedConnector3">
            <a:avLst>
              <a:gd name="adj1" fmla="val 65185"/>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urved Connector 78"/>
          <p:cNvCxnSpPr>
            <a:stCxn id="76" idx="0"/>
            <a:endCxn id="2051" idx="0"/>
          </p:cNvCxnSpPr>
          <p:nvPr/>
        </p:nvCxnSpPr>
        <p:spPr>
          <a:xfrm rot="5400000" flipH="1" flipV="1">
            <a:off x="1945481" y="4816740"/>
            <a:ext cx="533400" cy="890587"/>
          </a:xfrm>
          <a:prstGeom prst="curvedConnector3">
            <a:avLst>
              <a:gd name="adj1" fmla="val 56084"/>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3200400" y="4984044"/>
            <a:ext cx="3200400" cy="1447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3581400" y="4953000"/>
            <a:ext cx="2438400" cy="369332"/>
          </a:xfrm>
          <a:prstGeom prst="rect">
            <a:avLst/>
          </a:prstGeom>
          <a:noFill/>
        </p:spPr>
        <p:txBody>
          <a:bodyPr wrap="square" rtlCol="0">
            <a:spAutoFit/>
          </a:bodyPr>
          <a:lstStyle/>
          <a:p>
            <a:pPr algn="ctr"/>
            <a:r>
              <a:rPr lang="en-US" b="1" dirty="0" smtClean="0"/>
              <a:t>Data Publication</a:t>
            </a:r>
            <a:endParaRPr lang="en-US" b="1" dirty="0"/>
          </a:p>
        </p:txBody>
      </p:sp>
      <p:sp>
        <p:nvSpPr>
          <p:cNvPr id="90" name="Can 89"/>
          <p:cNvSpPr/>
          <p:nvPr/>
        </p:nvSpPr>
        <p:spPr>
          <a:xfrm>
            <a:off x="3352800" y="5486400"/>
            <a:ext cx="990600" cy="838200"/>
          </a:xfrm>
          <a:prstGeom prst="can">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Database</a:t>
            </a:r>
            <a:endParaRPr lang="en-US" sz="1600" dirty="0">
              <a:solidFill>
                <a:schemeClr val="tx1"/>
              </a:solidFill>
            </a:endParaRPr>
          </a:p>
        </p:txBody>
      </p:sp>
      <p:sp>
        <p:nvSpPr>
          <p:cNvPr id="92" name="Right Arrow Callout 91"/>
          <p:cNvSpPr/>
          <p:nvPr/>
        </p:nvSpPr>
        <p:spPr>
          <a:xfrm>
            <a:off x="4267200" y="5334000"/>
            <a:ext cx="2057400" cy="1066800"/>
          </a:xfrm>
          <a:prstGeom prst="rightArrowCallout">
            <a:avLst>
              <a:gd name="adj1" fmla="val 27469"/>
              <a:gd name="adj2" fmla="val 29938"/>
              <a:gd name="adj3" fmla="val 42284"/>
              <a:gd name="adj4" fmla="val 649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24867" y="5322711"/>
            <a:ext cx="1447800" cy="1077218"/>
          </a:xfrm>
          <a:prstGeom prst="rect">
            <a:avLst/>
          </a:prstGeom>
          <a:noFill/>
        </p:spPr>
        <p:txBody>
          <a:bodyPr wrap="square" rtlCol="0">
            <a:spAutoFit/>
          </a:bodyPr>
          <a:lstStyle/>
          <a:p>
            <a:pPr marL="111125" indent="-111125">
              <a:buFont typeface="Arial" pitchFamily="34" charset="0"/>
              <a:buChar char="•"/>
            </a:pPr>
            <a:r>
              <a:rPr lang="en-US" sz="1600" dirty="0" smtClean="0"/>
              <a:t>Data Services</a:t>
            </a:r>
          </a:p>
          <a:p>
            <a:pPr marL="225425" lvl="1" indent="-112713">
              <a:buFont typeface="Arial" pitchFamily="34" charset="0"/>
              <a:buChar char="•"/>
            </a:pPr>
            <a:r>
              <a:rPr lang="en-US" sz="1200" dirty="0" err="1" smtClean="0"/>
              <a:t>GetSites</a:t>
            </a:r>
            <a:endParaRPr lang="en-US" sz="1200" dirty="0" smtClean="0"/>
          </a:p>
          <a:p>
            <a:pPr marL="225425" lvl="1" indent="-112713">
              <a:buFont typeface="Arial" pitchFamily="34" charset="0"/>
              <a:buChar char="•"/>
            </a:pPr>
            <a:r>
              <a:rPr lang="en-US" sz="1200" dirty="0" err="1" smtClean="0"/>
              <a:t>GetSiteInfo</a:t>
            </a:r>
            <a:endParaRPr lang="en-US" sz="1200" dirty="0" smtClean="0"/>
          </a:p>
          <a:p>
            <a:pPr marL="225425" lvl="1" indent="-112713">
              <a:buFont typeface="Arial" pitchFamily="34" charset="0"/>
              <a:buChar char="•"/>
            </a:pPr>
            <a:r>
              <a:rPr lang="en-US" sz="1200" dirty="0" err="1" smtClean="0"/>
              <a:t>GetVariableInfo</a:t>
            </a:r>
            <a:endParaRPr lang="en-US" sz="1200" dirty="0" smtClean="0"/>
          </a:p>
          <a:p>
            <a:pPr marL="225425" lvl="1" indent="-112713">
              <a:buFont typeface="Arial" pitchFamily="34" charset="0"/>
              <a:buChar char="•"/>
            </a:pPr>
            <a:r>
              <a:rPr lang="en-US" sz="1200" dirty="0" err="1" smtClean="0"/>
              <a:t>GetValues</a:t>
            </a:r>
            <a:endParaRPr lang="en-US" sz="1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3" cstate="print"/>
          <a:srcRect/>
          <a:stretch>
            <a:fillRect/>
          </a:stretch>
        </p:blipFill>
        <p:spPr bwMode="auto">
          <a:xfrm>
            <a:off x="3048000" y="4949825"/>
            <a:ext cx="1473200" cy="993775"/>
          </a:xfrm>
          <a:prstGeom prst="rect">
            <a:avLst/>
          </a:prstGeom>
          <a:noFill/>
          <a:ln w="9525">
            <a:noFill/>
            <a:miter lim="800000"/>
            <a:headEnd/>
            <a:tailEnd/>
          </a:ln>
        </p:spPr>
      </p:pic>
      <p:sp>
        <p:nvSpPr>
          <p:cNvPr id="7172" name="Title 1"/>
          <p:cNvSpPr>
            <a:spLocks noGrp="1"/>
          </p:cNvSpPr>
          <p:nvPr>
            <p:ph type="title"/>
          </p:nvPr>
        </p:nvSpPr>
        <p:spPr>
          <a:xfrm>
            <a:off x="228600" y="762002"/>
            <a:ext cx="8686800" cy="1066798"/>
          </a:xfrm>
        </p:spPr>
        <p:txBody>
          <a:bodyPr>
            <a:noAutofit/>
          </a:bodyPr>
          <a:lstStyle/>
          <a:p>
            <a:pPr eaLnBrk="1" hangingPunct="1"/>
            <a:r>
              <a:rPr lang="en-US" sz="4000" dirty="0" smtClean="0"/>
              <a:t>Data Collection and Communication Infrastructure</a:t>
            </a:r>
            <a:endParaRPr lang="en-US" sz="6000" dirty="0" smtClean="0"/>
          </a:p>
        </p:txBody>
      </p:sp>
      <p:sp>
        <p:nvSpPr>
          <p:cNvPr id="7173" name="Content Placeholder 2"/>
          <p:cNvSpPr>
            <a:spLocks noGrp="1"/>
          </p:cNvSpPr>
          <p:nvPr>
            <p:ph idx="1"/>
          </p:nvPr>
        </p:nvSpPr>
        <p:spPr>
          <a:xfrm>
            <a:off x="152400" y="1981200"/>
            <a:ext cx="3581400" cy="4267200"/>
          </a:xfrm>
        </p:spPr>
        <p:txBody>
          <a:bodyPr/>
          <a:lstStyle/>
          <a:p>
            <a:pPr eaLnBrk="1" hangingPunct="1">
              <a:lnSpc>
                <a:spcPct val="80000"/>
              </a:lnSpc>
            </a:pPr>
            <a:r>
              <a:rPr lang="en-US" sz="2800" dirty="0" smtClean="0"/>
              <a:t>Automated</a:t>
            </a:r>
          </a:p>
          <a:p>
            <a:pPr lvl="1">
              <a:lnSpc>
                <a:spcPct val="80000"/>
              </a:lnSpc>
            </a:pPr>
            <a:r>
              <a:rPr lang="en-US" dirty="0" smtClean="0"/>
              <a:t>Water quality and </a:t>
            </a:r>
            <a:r>
              <a:rPr lang="en-US" dirty="0" err="1" smtClean="0"/>
              <a:t>streamflow</a:t>
            </a:r>
            <a:r>
              <a:rPr lang="en-US" dirty="0" smtClean="0"/>
              <a:t> monitoring</a:t>
            </a:r>
          </a:p>
          <a:p>
            <a:pPr lvl="1">
              <a:lnSpc>
                <a:spcPct val="80000"/>
              </a:lnSpc>
            </a:pPr>
            <a:r>
              <a:rPr lang="en-US" dirty="0"/>
              <a:t>W</a:t>
            </a:r>
            <a:r>
              <a:rPr lang="en-US" dirty="0" smtClean="0"/>
              <a:t>eather stations</a:t>
            </a:r>
          </a:p>
          <a:p>
            <a:pPr lvl="1">
              <a:lnSpc>
                <a:spcPct val="80000"/>
              </a:lnSpc>
            </a:pPr>
            <a:r>
              <a:rPr lang="en-US" dirty="0" smtClean="0"/>
              <a:t>Telemetry / communication networks</a:t>
            </a:r>
          </a:p>
          <a:p>
            <a:pPr>
              <a:lnSpc>
                <a:spcPct val="80000"/>
              </a:lnSpc>
            </a:pPr>
            <a:r>
              <a:rPr lang="en-US" dirty="0" smtClean="0"/>
              <a:t>Traditional</a:t>
            </a:r>
          </a:p>
          <a:p>
            <a:pPr lvl="1">
              <a:lnSpc>
                <a:spcPct val="80000"/>
              </a:lnSpc>
            </a:pPr>
            <a:r>
              <a:rPr lang="en-US" dirty="0" smtClean="0"/>
              <a:t>Grab samples</a:t>
            </a:r>
          </a:p>
          <a:p>
            <a:pPr lvl="1" eaLnBrk="1" hangingPunct="1">
              <a:lnSpc>
                <a:spcPct val="80000"/>
              </a:lnSpc>
            </a:pPr>
            <a:endParaRPr lang="en-US" sz="1300" dirty="0" smtClean="0"/>
          </a:p>
          <a:p>
            <a:pPr lvl="1" eaLnBrk="1" hangingPunct="1">
              <a:lnSpc>
                <a:spcPct val="80000"/>
              </a:lnSpc>
            </a:pPr>
            <a:endParaRPr lang="en-US" sz="1300" dirty="0" smtClean="0"/>
          </a:p>
          <a:p>
            <a:pPr eaLnBrk="1" hangingPunct="1">
              <a:lnSpc>
                <a:spcPct val="80000"/>
              </a:lnSpc>
              <a:buFont typeface="Arial" charset="0"/>
              <a:buChar char="–"/>
            </a:pPr>
            <a:endParaRPr lang="en-US" sz="1500" dirty="0" smtClean="0">
              <a:latin typeface="Arial" charset="0"/>
            </a:endParaRPr>
          </a:p>
        </p:txBody>
      </p:sp>
      <p:pic>
        <p:nvPicPr>
          <p:cNvPr id="7176" name="Picture 3" descr="C:\DOCUME~1\jeff\LOCALS~1\Temp\_TSE0.tmp\_TS11E.tmp\DSCN1841.JPG"/>
          <p:cNvPicPr>
            <a:picLocks noChangeAspect="1" noChangeArrowheads="1"/>
          </p:cNvPicPr>
          <p:nvPr/>
        </p:nvPicPr>
        <p:blipFill>
          <a:blip r:embed="rId4" cstate="print"/>
          <a:srcRect/>
          <a:stretch>
            <a:fillRect/>
          </a:stretch>
        </p:blipFill>
        <p:spPr bwMode="auto">
          <a:xfrm>
            <a:off x="6350967" y="4572000"/>
            <a:ext cx="2640633" cy="1981200"/>
          </a:xfrm>
          <a:prstGeom prst="rect">
            <a:avLst/>
          </a:prstGeom>
          <a:noFill/>
          <a:ln w="9525">
            <a:noFill/>
            <a:miter lim="800000"/>
            <a:headEnd/>
            <a:tailEnd/>
          </a:ln>
        </p:spPr>
      </p:pic>
      <p:pic>
        <p:nvPicPr>
          <p:cNvPr id="7178" name="Picture 5"/>
          <p:cNvPicPr>
            <a:picLocks noChangeAspect="1" noChangeArrowheads="1"/>
          </p:cNvPicPr>
          <p:nvPr/>
        </p:nvPicPr>
        <p:blipFill>
          <a:blip r:embed="rId5" cstate="print"/>
          <a:srcRect/>
          <a:stretch>
            <a:fillRect/>
          </a:stretch>
        </p:blipFill>
        <p:spPr bwMode="auto">
          <a:xfrm>
            <a:off x="3124200" y="5867400"/>
            <a:ext cx="1830388" cy="730250"/>
          </a:xfrm>
          <a:prstGeom prst="rect">
            <a:avLst/>
          </a:prstGeom>
          <a:noFill/>
          <a:ln w="9525">
            <a:noFill/>
            <a:miter lim="800000"/>
            <a:headEnd/>
            <a:tailEnd/>
          </a:ln>
        </p:spPr>
      </p:pic>
      <p:pic>
        <p:nvPicPr>
          <p:cNvPr id="11" name="Picture 3" descr="\\colossus.uwrl.usu.edu\working\jeff\Working\Projects\NSF Little Bear River Testbed\Monitoring\Site Photos\Buger King\DSCN1914.JPG"/>
          <p:cNvPicPr>
            <a:picLocks noChangeAspect="1" noChangeArrowheads="1"/>
          </p:cNvPicPr>
          <p:nvPr/>
        </p:nvPicPr>
        <p:blipFill>
          <a:blip r:embed="rId6" cstate="print"/>
          <a:srcRect/>
          <a:stretch>
            <a:fillRect/>
          </a:stretch>
        </p:blipFill>
        <p:spPr bwMode="auto">
          <a:xfrm>
            <a:off x="6934200" y="1758950"/>
            <a:ext cx="2052637" cy="2736850"/>
          </a:xfrm>
          <a:prstGeom prst="rect">
            <a:avLst/>
          </a:prstGeom>
          <a:noFill/>
        </p:spPr>
      </p:pic>
      <p:pic>
        <p:nvPicPr>
          <p:cNvPr id="7171" name="Picture 9" descr="Hydrolab MS5">
            <a:hlinkClick r:id="rId7"/>
          </p:cNvPr>
          <p:cNvPicPr>
            <a:picLocks noChangeAspect="1" noChangeArrowheads="1"/>
          </p:cNvPicPr>
          <p:nvPr/>
        </p:nvPicPr>
        <p:blipFill>
          <a:blip r:embed="rId8" cstate="print"/>
          <a:srcRect l="4211" t="8421" r="7368" b="11578"/>
          <a:stretch>
            <a:fillRect/>
          </a:stretch>
        </p:blipFill>
        <p:spPr bwMode="auto">
          <a:xfrm>
            <a:off x="4343400" y="3871912"/>
            <a:ext cx="1700213" cy="1538288"/>
          </a:xfrm>
          <a:prstGeom prst="rect">
            <a:avLst/>
          </a:prstGeom>
          <a:noFill/>
          <a:ln w="9525">
            <a:noFill/>
            <a:miter lim="800000"/>
            <a:headEnd/>
            <a:tailEnd/>
          </a:ln>
        </p:spPr>
      </p:pic>
      <p:pic>
        <p:nvPicPr>
          <p:cNvPr id="7177" name="Picture 4"/>
          <p:cNvPicPr>
            <a:picLocks noChangeAspect="1" noChangeArrowheads="1"/>
          </p:cNvPicPr>
          <p:nvPr/>
        </p:nvPicPr>
        <p:blipFill>
          <a:blip r:embed="rId9" cstate="print"/>
          <a:srcRect/>
          <a:stretch>
            <a:fillRect/>
          </a:stretch>
        </p:blipFill>
        <p:spPr bwMode="auto">
          <a:xfrm>
            <a:off x="4648200" y="5410200"/>
            <a:ext cx="1330325" cy="762000"/>
          </a:xfrm>
          <a:prstGeom prst="rect">
            <a:avLst/>
          </a:prstGeom>
          <a:noFill/>
          <a:ln w="9525">
            <a:noFill/>
            <a:miter lim="800000"/>
            <a:headEnd/>
            <a:tailEnd/>
          </a:ln>
        </p:spPr>
      </p:pic>
      <p:pic>
        <p:nvPicPr>
          <p:cNvPr id="14" name="Picture 3" descr="C:\Documents and Settings\Amber\Desktop\Research\Site Photos\LBR\DSC00422.JPG"/>
          <p:cNvPicPr>
            <a:picLocks noChangeAspect="1" noChangeArrowheads="1"/>
          </p:cNvPicPr>
          <p:nvPr/>
        </p:nvPicPr>
        <p:blipFill>
          <a:blip r:embed="rId10" cstate="print"/>
          <a:srcRect l="5172"/>
          <a:stretch>
            <a:fillRect/>
          </a:stretch>
        </p:blipFill>
        <p:spPr bwMode="auto">
          <a:xfrm>
            <a:off x="4449380" y="1981200"/>
            <a:ext cx="2408620" cy="1905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2971800" cy="1127123"/>
          </a:xfrm>
        </p:spPr>
        <p:txBody>
          <a:bodyPr>
            <a:normAutofit fontScale="90000"/>
          </a:bodyPr>
          <a:lstStyle/>
          <a:p>
            <a:r>
              <a:rPr lang="en-US" dirty="0" smtClean="0"/>
              <a:t>TP and TSS Loading</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3200402" y="914402"/>
            <a:ext cx="5781675" cy="2918421"/>
          </a:xfrm>
          <a:prstGeom prst="rect">
            <a:avLst/>
          </a:prstGeom>
          <a:noFill/>
          <a:ln w="9525">
            <a:noFill/>
            <a:miter lim="800000"/>
            <a:headEnd/>
            <a:tailEnd/>
          </a:ln>
          <a:effectLst/>
        </p:spPr>
      </p:pic>
      <p:pic>
        <p:nvPicPr>
          <p:cNvPr id="12289" name="Picture 1"/>
          <p:cNvPicPr>
            <a:picLocks noChangeAspect="1" noChangeArrowheads="1"/>
          </p:cNvPicPr>
          <p:nvPr/>
        </p:nvPicPr>
        <p:blipFill>
          <a:blip r:embed="rId3" cstate="print"/>
          <a:srcRect b="50685"/>
          <a:stretch>
            <a:fillRect/>
          </a:stretch>
        </p:blipFill>
        <p:spPr bwMode="auto">
          <a:xfrm>
            <a:off x="3280841" y="3835641"/>
            <a:ext cx="5067764" cy="2552840"/>
          </a:xfrm>
          <a:prstGeom prst="rect">
            <a:avLst/>
          </a:prstGeom>
          <a:noFill/>
          <a:ln w="9525">
            <a:noFill/>
            <a:miter lim="800000"/>
            <a:headEnd/>
            <a:tailEnd/>
          </a:ln>
          <a:effectLst/>
        </p:spPr>
      </p:pic>
      <p:sp>
        <p:nvSpPr>
          <p:cNvPr id="5" name="Content Placeholder 2"/>
          <p:cNvSpPr>
            <a:spLocks noGrp="1"/>
          </p:cNvSpPr>
          <p:nvPr>
            <p:ph idx="1"/>
          </p:nvPr>
        </p:nvSpPr>
        <p:spPr>
          <a:xfrm>
            <a:off x="457200" y="2057400"/>
            <a:ext cx="2819400" cy="4495800"/>
          </a:xfrm>
        </p:spPr>
        <p:txBody>
          <a:bodyPr>
            <a:normAutofit fontScale="92500" lnSpcReduction="20000"/>
          </a:bodyPr>
          <a:lstStyle/>
          <a:p>
            <a:r>
              <a:rPr lang="en-US" sz="2800" dirty="0" smtClean="0"/>
              <a:t>TSS and TP from turbidity using surrogate relationships</a:t>
            </a:r>
          </a:p>
          <a:p>
            <a:r>
              <a:rPr lang="en-US" sz="2800" dirty="0" smtClean="0"/>
              <a:t>~50-60% of the annual load occurs during one month of the year</a:t>
            </a:r>
          </a:p>
          <a:p>
            <a:r>
              <a:rPr lang="en-US" sz="2800" dirty="0" smtClean="0"/>
              <a:t>Provides information about flow pathways</a:t>
            </a:r>
          </a:p>
          <a:p>
            <a:endParaRPr lang="en-US" dirty="0"/>
          </a:p>
        </p:txBody>
      </p:sp>
      <p:sp>
        <p:nvSpPr>
          <p:cNvPr id="8" name="Rectangle 7"/>
          <p:cNvSpPr/>
          <p:nvPr/>
        </p:nvSpPr>
        <p:spPr>
          <a:xfrm>
            <a:off x="5867400" y="3939152"/>
            <a:ext cx="381000" cy="1981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sp>
        <p:nvSpPr>
          <p:cNvPr id="9" name="Rectangle 8"/>
          <p:cNvSpPr/>
          <p:nvPr/>
        </p:nvSpPr>
        <p:spPr>
          <a:xfrm>
            <a:off x="5867400" y="1112004"/>
            <a:ext cx="381000" cy="22407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sp>
        <p:nvSpPr>
          <p:cNvPr id="10" name="Slide Number Placeholder 9"/>
          <p:cNvSpPr>
            <a:spLocks noGrp="1"/>
          </p:cNvSpPr>
          <p:nvPr>
            <p:ph type="sldNum" sz="quarter" idx="12"/>
          </p:nvPr>
        </p:nvSpPr>
        <p:spPr/>
        <p:txBody>
          <a:bodyPr/>
          <a:lstStyle/>
          <a:p>
            <a:fld id="{66B509AB-BF0C-42B1-9F47-430BE8B99E3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966</Words>
  <Application>Microsoft Office PowerPoint</Application>
  <PresentationFormat>On-screen Show (4:3)</PresentationFormat>
  <Paragraphs>175</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Components of an Integrated Environmental Observatory Information System  Cyberinfrastructure to Support Publication of Water Resources Data</vt:lpstr>
      <vt:lpstr>Background</vt:lpstr>
      <vt:lpstr>Environmental Observatories</vt:lpstr>
      <vt:lpstr>“The Link” Environmental Observatories  Adaptive Management</vt:lpstr>
      <vt:lpstr>Shared Challenges</vt:lpstr>
      <vt:lpstr>Consortium of Universities for the Advancement of Hydrologic Science, Inc.</vt:lpstr>
      <vt:lpstr>Basic Functionality of an Observatory Information System</vt:lpstr>
      <vt:lpstr>Data Collection and Communication Infrastructure</vt:lpstr>
      <vt:lpstr>TP and TSS Loading</vt:lpstr>
      <vt:lpstr>Effects of Sampling Frequency</vt:lpstr>
      <vt:lpstr>Observations Data Model (ODM)</vt:lpstr>
      <vt:lpstr>Slide 12</vt:lpstr>
      <vt:lpstr>Loading Data Into ODM</vt:lpstr>
      <vt:lpstr>Managing Data Within ODM - ODM Tools</vt:lpstr>
      <vt:lpstr>Data Publication CUAHSI WaterOneFlow Web Services “Getting the Browser Out of the Way”</vt:lpstr>
      <vt:lpstr>Data Discovery, Visualization, and Analysis</vt:lpstr>
      <vt:lpstr>Direct analysis from your favorite analysis environment - e.g.,  Excel, MATLAB</vt:lpstr>
      <vt:lpstr>Summary</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Horsburgh</dc:creator>
  <cp:lastModifiedBy>Jeff Horsburgh</cp:lastModifiedBy>
  <cp:revision>80</cp:revision>
  <dcterms:created xsi:type="dcterms:W3CDTF">2009-06-29T01:44:34Z</dcterms:created>
  <dcterms:modified xsi:type="dcterms:W3CDTF">2009-06-30T13:59:09Z</dcterms:modified>
</cp:coreProperties>
</file>