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7" r:id="rId2"/>
    <p:sldId id="284" r:id="rId3"/>
    <p:sldId id="283" r:id="rId4"/>
    <p:sldId id="276" r:id="rId5"/>
    <p:sldId id="282" r:id="rId6"/>
    <p:sldId id="280" r:id="rId7"/>
    <p:sldId id="281" r:id="rId8"/>
    <p:sldId id="258" r:id="rId9"/>
    <p:sldId id="259" r:id="rId10"/>
    <p:sldId id="260" r:id="rId11"/>
    <p:sldId id="261" r:id="rId12"/>
    <p:sldId id="278" r:id="rId13"/>
    <p:sldId id="262" r:id="rId14"/>
    <p:sldId id="289" r:id="rId15"/>
    <p:sldId id="285" r:id="rId16"/>
    <p:sldId id="290" r:id="rId17"/>
    <p:sldId id="286"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60" y="-5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4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C8ADB-78BE-402A-B18A-4BD050AB48FC}" type="datetimeFigureOut">
              <a:rPr lang="en-US" smtClean="0"/>
              <a:pPr/>
              <a:t>3/30/2010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43B299-10F9-4425-B239-A5CF7164B1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A7B220-F05A-4317-9B0B-DBC24D6C4E5A}" type="slidenum">
              <a:rPr lang="en-US" smtClean="0"/>
              <a:pPr fontAlgn="base">
                <a:spcBef>
                  <a:spcPct val="0"/>
                </a:spcBef>
                <a:spcAft>
                  <a:spcPct val="0"/>
                </a:spcAft>
                <a:defRPr/>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998238-0E16-4124-95F6-C33A58A77076}"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98238-0E16-4124-95F6-C33A58A77076}"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98238-0E16-4124-95F6-C33A58A77076}"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98238-0E16-4124-95F6-C33A58A77076}"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98238-0E16-4124-95F6-C33A58A77076}"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998238-0E16-4124-95F6-C33A58A77076}" type="datetimeFigureOut">
              <a:rPr lang="en-US" smtClean="0"/>
              <a:pPr/>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998238-0E16-4124-95F6-C33A58A77076}" type="datetimeFigureOut">
              <a:rPr lang="en-US" smtClean="0"/>
              <a:pPr/>
              <a:t>3/30/2010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998238-0E16-4124-95F6-C33A58A77076}" type="datetimeFigureOut">
              <a:rPr lang="en-US" smtClean="0"/>
              <a:pPr/>
              <a:t>3/30/2010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98238-0E16-4124-95F6-C33A58A77076}" type="datetimeFigureOut">
              <a:rPr lang="en-US" smtClean="0"/>
              <a:pPr/>
              <a:t>3/30/2010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98238-0E16-4124-95F6-C33A58A77076}" type="datetimeFigureOut">
              <a:rPr lang="en-US" smtClean="0"/>
              <a:pPr/>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98238-0E16-4124-95F6-C33A58A77076}" type="datetimeFigureOut">
              <a:rPr lang="en-US" smtClean="0"/>
              <a:pPr/>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98238-0E16-4124-95F6-C33A58A77076}" type="datetimeFigureOut">
              <a:rPr lang="en-US" smtClean="0"/>
              <a:pPr/>
              <a:t>3/30/2010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1F1E7-1E04-495D-AE4B-7BAF3691C8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his.cuahsi.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isu.edu/urelate/standards/images/Wordmark-reg.jpg" TargetMode="External"/><Relationship Id="rId13" Type="http://schemas.openxmlformats.org/officeDocument/2006/relationships/image" Target="../media/image38.gif"/><Relationship Id="rId18" Type="http://schemas.openxmlformats.org/officeDocument/2006/relationships/image" Target="../media/image42.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jpeg"/><Relationship Id="rId17" Type="http://schemas.openxmlformats.org/officeDocument/2006/relationships/image" Target="../media/image3.jpeg"/><Relationship Id="rId2" Type="http://schemas.openxmlformats.org/officeDocument/2006/relationships/image" Target="../media/image28.png"/><Relationship Id="rId16" Type="http://schemas.openxmlformats.org/officeDocument/2006/relationships/image" Target="../media/image41.png"/><Relationship Id="rId20" Type="http://schemas.openxmlformats.org/officeDocument/2006/relationships/hyperlink" Target="http://icewater.inra.org/" TargetMode="Externa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6.png"/><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3.jpeg"/><Relationship Id="rId4" Type="http://schemas.openxmlformats.org/officeDocument/2006/relationships/image" Target="../media/image30.jpeg"/><Relationship Id="rId9" Type="http://schemas.openxmlformats.org/officeDocument/2006/relationships/image" Target="../media/image34.jpeg"/><Relationship Id="rId14" Type="http://schemas.openxmlformats.org/officeDocument/2006/relationships/image" Target="../media/image3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his.cuahsi.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hyperlink" Target="http://www.campbellsci.com/03001-wind-sentry"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409700" y="1295400"/>
            <a:ext cx="6324600" cy="4267200"/>
          </a:xfrm>
        </p:spPr>
        <p:txBody>
          <a:bodyPr/>
          <a:lstStyle/>
          <a:p>
            <a:pPr eaLnBrk="1" hangingPunct="1">
              <a:lnSpc>
                <a:spcPct val="80000"/>
              </a:lnSpc>
            </a:pPr>
            <a:r>
              <a:rPr lang="en-US" dirty="0" err="1" smtClean="0"/>
              <a:t>HydroServer</a:t>
            </a:r>
            <a:r>
              <a:rPr lang="en-US" dirty="0" smtClean="0"/>
              <a:t/>
            </a:r>
            <a:br>
              <a:rPr lang="en-US" dirty="0" smtClean="0"/>
            </a:br>
            <a:r>
              <a:rPr lang="en-US" dirty="0" smtClean="0"/>
              <a:t/>
            </a:r>
            <a:br>
              <a:rPr lang="en-US" dirty="0" smtClean="0"/>
            </a:br>
            <a:r>
              <a:rPr lang="en-US" dirty="0" smtClean="0"/>
              <a:t> </a:t>
            </a:r>
            <a:r>
              <a:rPr lang="en-US" sz="3600" dirty="0" smtClean="0"/>
              <a:t>A Platform for Publishing Space-Time Hydrologic Datasets</a:t>
            </a:r>
            <a:br>
              <a:rPr lang="en-US" sz="3600" dirty="0" smtClean="0"/>
            </a:br>
            <a:r>
              <a:rPr lang="en-US" dirty="0" smtClean="0"/>
              <a:t/>
            </a:r>
            <a:br>
              <a:rPr lang="en-US" dirty="0" smtClean="0"/>
            </a:br>
            <a:endParaRPr lang="en-US" dirty="0" smtClean="0"/>
          </a:p>
        </p:txBody>
      </p:sp>
      <p:pic>
        <p:nvPicPr>
          <p:cNvPr id="32778" name="Picture 11" descr="nsf4c"/>
          <p:cNvPicPr>
            <a:picLocks noChangeAspect="1" noChangeArrowheads="1"/>
          </p:cNvPicPr>
          <p:nvPr/>
        </p:nvPicPr>
        <p:blipFill>
          <a:blip r:embed="rId2" cstate="print"/>
          <a:srcRect/>
          <a:stretch>
            <a:fillRect/>
          </a:stretch>
        </p:blipFill>
        <p:spPr bwMode="auto">
          <a:xfrm>
            <a:off x="7924800" y="5715000"/>
            <a:ext cx="995362" cy="966787"/>
          </a:xfrm>
          <a:prstGeom prst="rect">
            <a:avLst/>
          </a:prstGeom>
          <a:noFill/>
          <a:ln w="9525">
            <a:noFill/>
            <a:miter lim="800000"/>
            <a:headEnd/>
            <a:tailEnd/>
          </a:ln>
        </p:spPr>
      </p:pic>
      <p:sp>
        <p:nvSpPr>
          <p:cNvPr id="32779" name="Text Box 12"/>
          <p:cNvSpPr txBox="1">
            <a:spLocks noChangeArrowheads="1"/>
          </p:cNvSpPr>
          <p:nvPr/>
        </p:nvSpPr>
        <p:spPr bwMode="auto">
          <a:xfrm>
            <a:off x="6410325" y="5943600"/>
            <a:ext cx="1666875" cy="641350"/>
          </a:xfrm>
          <a:prstGeom prst="rect">
            <a:avLst/>
          </a:prstGeom>
          <a:noFill/>
          <a:ln w="9525" algn="ctr">
            <a:noFill/>
            <a:miter lim="800000"/>
            <a:headEnd/>
            <a:tailEnd/>
          </a:ln>
        </p:spPr>
        <p:txBody>
          <a:bodyPr>
            <a:spAutoFit/>
          </a:bodyPr>
          <a:lstStyle/>
          <a:p>
            <a:pPr defTabSz="4389438"/>
            <a:r>
              <a:rPr lang="en-US" dirty="0"/>
              <a:t>Support</a:t>
            </a:r>
          </a:p>
          <a:p>
            <a:pPr defTabSz="4389438"/>
            <a:r>
              <a:rPr lang="en-US" dirty="0"/>
              <a:t>EAR 0622374</a:t>
            </a:r>
          </a:p>
        </p:txBody>
      </p:sp>
      <p:grpSp>
        <p:nvGrpSpPr>
          <p:cNvPr id="3" name="Group 11"/>
          <p:cNvGrpSpPr>
            <a:grpSpLocks/>
          </p:cNvGrpSpPr>
          <p:nvPr/>
        </p:nvGrpSpPr>
        <p:grpSpPr bwMode="auto">
          <a:xfrm>
            <a:off x="152400" y="152400"/>
            <a:ext cx="3465513" cy="1300162"/>
            <a:chOff x="228600" y="5232772"/>
            <a:chExt cx="3733800" cy="1400590"/>
          </a:xfrm>
        </p:grpSpPr>
        <p:pic>
          <p:nvPicPr>
            <p:cNvPr id="32775" name="Picture 4" descr="cuahsi_logo_4"/>
            <p:cNvPicPr>
              <a:picLocks noChangeAspect="1" noChangeArrowheads="1"/>
            </p:cNvPicPr>
            <p:nvPr/>
          </p:nvPicPr>
          <p:blipFill>
            <a:blip r:embed="rId3" cstate="print"/>
            <a:srcRect r="69569"/>
            <a:stretch>
              <a:fillRect/>
            </a:stretch>
          </p:blipFill>
          <p:spPr bwMode="auto">
            <a:xfrm>
              <a:off x="228600" y="5232772"/>
              <a:ext cx="1447800" cy="1400590"/>
            </a:xfrm>
            <a:prstGeom prst="rect">
              <a:avLst/>
            </a:prstGeom>
            <a:noFill/>
            <a:ln w="9525">
              <a:noFill/>
              <a:miter lim="800000"/>
              <a:headEnd/>
              <a:tailEnd/>
            </a:ln>
          </p:spPr>
        </p:pic>
        <p:sp>
          <p:nvSpPr>
            <p:cNvPr id="32776"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t>CUAHSI</a:t>
              </a:r>
            </a:p>
            <a:p>
              <a:pPr>
                <a:lnSpc>
                  <a:spcPct val="80000"/>
                </a:lnSpc>
              </a:pPr>
              <a:r>
                <a:rPr lang="en-US" sz="5400"/>
                <a:t>HIS</a:t>
              </a:r>
            </a:p>
            <a:p>
              <a:pPr>
                <a:lnSpc>
                  <a:spcPct val="40000"/>
                </a:lnSpc>
              </a:pPr>
              <a:r>
                <a:rPr lang="en-US" sz="1400" i="1"/>
                <a:t>Sharing hydrologic data</a:t>
              </a:r>
            </a:p>
          </p:txBody>
        </p:sp>
      </p:grpSp>
      <p:sp>
        <p:nvSpPr>
          <p:cNvPr id="50181" name="Subtitle 10"/>
          <p:cNvSpPr>
            <a:spLocks noGrp="1"/>
          </p:cNvSpPr>
          <p:nvPr>
            <p:ph type="subTitle" idx="1"/>
          </p:nvPr>
        </p:nvSpPr>
        <p:spPr>
          <a:xfrm>
            <a:off x="914400" y="1371600"/>
            <a:ext cx="2133600" cy="304800"/>
          </a:xfrm>
        </p:spPr>
        <p:txBody>
          <a:bodyPr>
            <a:normAutofit fontScale="47500" lnSpcReduction="20000"/>
          </a:bodyPr>
          <a:lstStyle/>
          <a:p>
            <a:pPr eaLnBrk="1" hangingPunct="1">
              <a:buFont typeface="Arial" pitchFamily="34" charset="0"/>
              <a:buNone/>
              <a:defRPr/>
            </a:pPr>
            <a:r>
              <a:rPr lang="en-US" dirty="0" smtClean="0">
                <a:hlinkClick r:id="rId4"/>
              </a:rPr>
              <a:t>http://his.cuahsi.org/</a:t>
            </a:r>
            <a:r>
              <a:rPr lang="en-US" dirty="0" smtClean="0"/>
              <a:t> </a:t>
            </a:r>
          </a:p>
        </p:txBody>
      </p:sp>
      <p:sp>
        <p:nvSpPr>
          <p:cNvPr id="32774" name="Rectangle 10"/>
          <p:cNvSpPr>
            <a:spLocks noChangeArrowheads="1"/>
          </p:cNvSpPr>
          <p:nvPr/>
        </p:nvSpPr>
        <p:spPr bwMode="auto">
          <a:xfrm>
            <a:off x="1638300" y="4114800"/>
            <a:ext cx="5867400" cy="1446550"/>
          </a:xfrm>
          <a:prstGeom prst="rect">
            <a:avLst/>
          </a:prstGeom>
          <a:noFill/>
          <a:ln w="9525">
            <a:noFill/>
            <a:miter lim="800000"/>
            <a:headEnd/>
            <a:tailEnd/>
          </a:ln>
        </p:spPr>
        <p:txBody>
          <a:bodyPr>
            <a:spAutoFit/>
          </a:bodyPr>
          <a:lstStyle/>
          <a:p>
            <a:pPr algn="ctr"/>
            <a:r>
              <a:rPr lang="en-US" sz="2800" b="1" dirty="0" smtClean="0">
                <a:solidFill>
                  <a:srgbClr val="0070C0"/>
                </a:solidFill>
              </a:rPr>
              <a:t>Jeffery S. </a:t>
            </a:r>
            <a:r>
              <a:rPr lang="en-US" sz="2800" b="1" dirty="0" err="1" smtClean="0">
                <a:solidFill>
                  <a:srgbClr val="0070C0"/>
                </a:solidFill>
              </a:rPr>
              <a:t>Horsburgh</a:t>
            </a:r>
            <a:endParaRPr lang="en-US" sz="2800" b="1" dirty="0" smtClean="0">
              <a:solidFill>
                <a:srgbClr val="0070C0"/>
              </a:solidFill>
            </a:endParaRPr>
          </a:p>
          <a:p>
            <a:pPr algn="ctr"/>
            <a:endParaRPr lang="en-US" sz="2000" dirty="0" smtClean="0">
              <a:solidFill>
                <a:srgbClr val="0070C0"/>
              </a:solidFill>
            </a:endParaRPr>
          </a:p>
          <a:p>
            <a:pPr algn="ctr"/>
            <a:r>
              <a:rPr lang="en-US" sz="2000" dirty="0" smtClean="0">
                <a:solidFill>
                  <a:srgbClr val="0070C0"/>
                </a:solidFill>
              </a:rPr>
              <a:t>David G. Tarboton, Kimberly A. T. Schreuders, David R. Maidment, Ilya Zaslavsky, and David Valentine</a:t>
            </a:r>
          </a:p>
        </p:txBody>
      </p:sp>
      <p:pic>
        <p:nvPicPr>
          <p:cNvPr id="11" name="Picture 2"/>
          <p:cNvPicPr>
            <a:picLocks noChangeAspect="1" noChangeArrowheads="1"/>
          </p:cNvPicPr>
          <p:nvPr/>
        </p:nvPicPr>
        <p:blipFill>
          <a:blip r:embed="rId5" cstate="print"/>
          <a:srcRect/>
          <a:stretch>
            <a:fillRect/>
          </a:stretch>
        </p:blipFill>
        <p:spPr bwMode="auto">
          <a:xfrm>
            <a:off x="304800" y="5791200"/>
            <a:ext cx="1033095"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848600" cy="1143000"/>
          </a:xfrm>
        </p:spPr>
        <p:txBody>
          <a:bodyPr>
            <a:normAutofit fontScale="90000"/>
          </a:bodyPr>
          <a:lstStyle/>
          <a:p>
            <a:r>
              <a:rPr lang="en-US" sz="4000" dirty="0" smtClean="0"/>
              <a:t>Data Preview, Visualization, and Analysis</a:t>
            </a:r>
            <a:br>
              <a:rPr lang="en-US" sz="4000" dirty="0" smtClean="0"/>
            </a:br>
            <a:r>
              <a:rPr lang="en-US" sz="3600" dirty="0" smtClean="0"/>
              <a:t>Time Series Analyst</a:t>
            </a:r>
            <a:endParaRPr lang="en-US" sz="3600" dirty="0"/>
          </a:p>
        </p:txBody>
      </p:sp>
      <p:sp>
        <p:nvSpPr>
          <p:cNvPr id="3" name="Content Placeholder 2"/>
          <p:cNvSpPr>
            <a:spLocks noGrp="1"/>
          </p:cNvSpPr>
          <p:nvPr>
            <p:ph idx="1"/>
          </p:nvPr>
        </p:nvSpPr>
        <p:spPr>
          <a:xfrm>
            <a:off x="304800" y="1600200"/>
            <a:ext cx="4343400" cy="4525963"/>
          </a:xfrm>
        </p:spPr>
        <p:txBody>
          <a:bodyPr>
            <a:normAutofit fontScale="92500" lnSpcReduction="10000"/>
          </a:bodyPr>
          <a:lstStyle/>
          <a:p>
            <a:r>
              <a:rPr lang="en-US" dirty="0" smtClean="0"/>
              <a:t>Web Browser Client</a:t>
            </a:r>
          </a:p>
          <a:p>
            <a:r>
              <a:rPr lang="en-US" dirty="0" smtClean="0"/>
              <a:t>Multiple ODM Database Support</a:t>
            </a:r>
          </a:p>
          <a:p>
            <a:r>
              <a:rPr lang="en-US" dirty="0" smtClean="0"/>
              <a:t>Variety of plot types </a:t>
            </a:r>
          </a:p>
          <a:p>
            <a:r>
              <a:rPr lang="en-US" dirty="0" smtClean="0"/>
              <a:t>Descriptive statistics</a:t>
            </a:r>
          </a:p>
          <a:p>
            <a:r>
              <a:rPr lang="en-US" dirty="0" smtClean="0"/>
              <a:t>Linked to the map application</a:t>
            </a:r>
          </a:p>
          <a:p>
            <a:r>
              <a:rPr lang="en-US" dirty="0" smtClean="0"/>
              <a:t>Data preview and download</a:t>
            </a:r>
            <a:endParaRPr lang="en-US" dirty="0"/>
          </a:p>
        </p:txBody>
      </p:sp>
      <p:sp>
        <p:nvSpPr>
          <p:cNvPr id="5" name="TextBox 4"/>
          <p:cNvSpPr txBox="1"/>
          <p:nvPr/>
        </p:nvSpPr>
        <p:spPr>
          <a:xfrm>
            <a:off x="304800" y="6172200"/>
            <a:ext cx="3751668" cy="461665"/>
          </a:xfrm>
          <a:prstGeom prst="rect">
            <a:avLst/>
          </a:prstGeom>
          <a:noFill/>
        </p:spPr>
        <p:txBody>
          <a:bodyPr wrap="none" rtlCol="0">
            <a:spAutoFit/>
          </a:bodyPr>
          <a:lstStyle/>
          <a:p>
            <a:r>
              <a:rPr lang="en-US" sz="2400" dirty="0" smtClean="0">
                <a:solidFill>
                  <a:schemeClr val="accent1">
                    <a:lumMod val="75000"/>
                  </a:schemeClr>
                </a:solidFill>
              </a:rPr>
              <a:t>http://icewater.usu.edu/tsa/</a:t>
            </a:r>
            <a:endParaRPr lang="en-US" sz="2400" dirty="0">
              <a:solidFill>
                <a:schemeClr val="accent1">
                  <a:lumMod val="75000"/>
                </a:schemeClr>
              </a:solidFill>
            </a:endParaRPr>
          </a:p>
        </p:txBody>
      </p:sp>
      <p:pic>
        <p:nvPicPr>
          <p:cNvPr id="4" name="Picture 2"/>
          <p:cNvPicPr>
            <a:picLocks noChangeAspect="1" noChangeArrowheads="1"/>
          </p:cNvPicPr>
          <p:nvPr/>
        </p:nvPicPr>
        <p:blipFill>
          <a:blip r:embed="rId2" cstate="print"/>
          <a:srcRect/>
          <a:stretch>
            <a:fillRect/>
          </a:stretch>
        </p:blipFill>
        <p:spPr bwMode="auto">
          <a:xfrm>
            <a:off x="4571566" y="1752600"/>
            <a:ext cx="4298791"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en-US" dirty="0" err="1" smtClean="0"/>
              <a:t>HydroServer</a:t>
            </a:r>
            <a:r>
              <a:rPr lang="en-US" dirty="0" smtClean="0"/>
              <a:t/>
            </a:r>
            <a:br>
              <a:rPr lang="en-US" dirty="0" smtClean="0"/>
            </a:br>
            <a:r>
              <a:rPr lang="en-US" dirty="0" smtClean="0"/>
              <a:t>Website</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r>
              <a:rPr lang="en-US" dirty="0" smtClean="0"/>
              <a:t>HydroServer home page</a:t>
            </a:r>
          </a:p>
          <a:p>
            <a:r>
              <a:rPr lang="en-US" dirty="0" smtClean="0"/>
              <a:t>Observational data services</a:t>
            </a:r>
          </a:p>
          <a:p>
            <a:r>
              <a:rPr lang="en-US" dirty="0" smtClean="0"/>
              <a:t>GIS data services</a:t>
            </a:r>
          </a:p>
          <a:p>
            <a:r>
              <a:rPr lang="en-US" dirty="0" smtClean="0"/>
              <a:t>Online map </a:t>
            </a:r>
          </a:p>
          <a:p>
            <a:r>
              <a:rPr lang="en-US" dirty="0" smtClean="0"/>
              <a:t>Time Series Analyst</a:t>
            </a:r>
          </a:p>
          <a:p>
            <a:r>
              <a:rPr lang="en-US" dirty="0" smtClean="0"/>
              <a:t>Data Query and Download</a:t>
            </a:r>
          </a:p>
        </p:txBody>
      </p:sp>
      <p:sp>
        <p:nvSpPr>
          <p:cNvPr id="6" name="TextBox 5"/>
          <p:cNvSpPr txBox="1"/>
          <p:nvPr/>
        </p:nvSpPr>
        <p:spPr>
          <a:xfrm>
            <a:off x="304800" y="6172200"/>
            <a:ext cx="3144130" cy="461665"/>
          </a:xfrm>
          <a:prstGeom prst="rect">
            <a:avLst/>
          </a:prstGeom>
          <a:noFill/>
        </p:spPr>
        <p:txBody>
          <a:bodyPr wrap="none" rtlCol="0">
            <a:spAutoFit/>
          </a:bodyPr>
          <a:lstStyle/>
          <a:p>
            <a:r>
              <a:rPr lang="en-US" sz="2400" dirty="0" smtClean="0">
                <a:solidFill>
                  <a:schemeClr val="accent1">
                    <a:lumMod val="75000"/>
                  </a:schemeClr>
                </a:solidFill>
              </a:rPr>
              <a:t>http://icewater.usu.edu</a:t>
            </a:r>
            <a:endParaRPr lang="en-US" sz="2400" dirty="0">
              <a:solidFill>
                <a:schemeClr val="accent1">
                  <a:lumMod val="7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5105400" y="304800"/>
            <a:ext cx="3645095" cy="37528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267200" y="2362200"/>
            <a:ext cx="3275034" cy="33718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400800" y="3810000"/>
            <a:ext cx="2516411"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err="1" smtClean="0"/>
              <a:t>HydroServer</a:t>
            </a:r>
            <a:r>
              <a:rPr lang="en-US" dirty="0" smtClean="0"/>
              <a:t> Capabilities Database</a:t>
            </a:r>
            <a:endParaRPr lang="en-US" dirty="0"/>
          </a:p>
        </p:txBody>
      </p:sp>
      <p:pic>
        <p:nvPicPr>
          <p:cNvPr id="1026" name="Picture 2" descr="\\fish\Working\Documents\Conference Papers\2010 AWRA GISWR\Proceedings Paper\HISServerCapabilitiesDatabase.jpg"/>
          <p:cNvPicPr>
            <a:picLocks noChangeAspect="1" noChangeArrowheads="1"/>
          </p:cNvPicPr>
          <p:nvPr/>
        </p:nvPicPr>
        <p:blipFill>
          <a:blip r:embed="rId2" cstate="print"/>
          <a:srcRect/>
          <a:stretch>
            <a:fillRect/>
          </a:stretch>
        </p:blipFill>
        <p:spPr bwMode="auto">
          <a:xfrm>
            <a:off x="990600" y="990600"/>
            <a:ext cx="6987879" cy="3628298"/>
          </a:xfrm>
          <a:prstGeom prst="rect">
            <a:avLst/>
          </a:prstGeom>
          <a:noFill/>
        </p:spPr>
      </p:pic>
      <p:sp>
        <p:nvSpPr>
          <p:cNvPr id="6" name="Title 1"/>
          <p:cNvSpPr txBox="1">
            <a:spLocks/>
          </p:cNvSpPr>
          <p:nvPr/>
        </p:nvSpPr>
        <p:spPr>
          <a:xfrm>
            <a:off x="304800" y="4648200"/>
            <a:ext cx="82296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HydroServer Capabilities Database Configuration Tool</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a:spLocks noGrp="1"/>
          </p:cNvSpPr>
          <p:nvPr>
            <p:ph idx="1"/>
          </p:nvPr>
        </p:nvSpPr>
        <p:spPr>
          <a:xfrm>
            <a:off x="457200" y="5334000"/>
            <a:ext cx="8229600" cy="1219200"/>
          </a:xfrm>
        </p:spPr>
        <p:txBody>
          <a:bodyPr>
            <a:normAutofit/>
          </a:bodyPr>
          <a:lstStyle/>
          <a:p>
            <a:r>
              <a:rPr lang="en-US" sz="2000" dirty="0" smtClean="0"/>
              <a:t>Simple Windows application for creating metadata records in your database</a:t>
            </a:r>
          </a:p>
          <a:p>
            <a:r>
              <a:rPr lang="en-US" sz="2000" dirty="0" smtClean="0"/>
              <a:t>Associating Regions with services and maps</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48600" cy="1417638"/>
          </a:xfrm>
        </p:spPr>
        <p:txBody>
          <a:bodyPr>
            <a:normAutofit/>
          </a:bodyPr>
          <a:lstStyle/>
          <a:p>
            <a:r>
              <a:rPr lang="en-US" sz="3600" dirty="0" err="1" smtClean="0"/>
              <a:t>HydroServer</a:t>
            </a:r>
            <a:r>
              <a:rPr lang="en-US" sz="3600" dirty="0" smtClean="0"/>
              <a:t> Capabilities Web Service</a:t>
            </a:r>
            <a:endParaRPr lang="en-US" sz="3600" dirty="0"/>
          </a:p>
        </p:txBody>
      </p:sp>
      <p:sp>
        <p:nvSpPr>
          <p:cNvPr id="3" name="Content Placeholder 2"/>
          <p:cNvSpPr>
            <a:spLocks noGrp="1"/>
          </p:cNvSpPr>
          <p:nvPr>
            <p:ph idx="1"/>
          </p:nvPr>
        </p:nvSpPr>
        <p:spPr>
          <a:xfrm>
            <a:off x="152400" y="1600200"/>
            <a:ext cx="3733800" cy="4953000"/>
          </a:xfrm>
        </p:spPr>
        <p:txBody>
          <a:bodyPr>
            <a:normAutofit fontScale="77500" lnSpcReduction="20000"/>
          </a:bodyPr>
          <a:lstStyle/>
          <a:p>
            <a:r>
              <a:rPr lang="en-US" dirty="0" smtClean="0"/>
              <a:t>Publish capabilities of each </a:t>
            </a:r>
            <a:r>
              <a:rPr lang="en-US" dirty="0" err="1" smtClean="0"/>
              <a:t>HydroServer</a:t>
            </a:r>
            <a:endParaRPr lang="en-US" dirty="0" smtClean="0"/>
          </a:p>
          <a:p>
            <a:pPr lvl="1"/>
            <a:r>
              <a:rPr lang="en-US" dirty="0" smtClean="0"/>
              <a:t>Published observational data services</a:t>
            </a:r>
          </a:p>
          <a:p>
            <a:pPr lvl="1"/>
            <a:r>
              <a:rPr lang="en-US" dirty="0" smtClean="0"/>
              <a:t>Published spatial data services</a:t>
            </a:r>
          </a:p>
          <a:p>
            <a:pPr lvl="1"/>
            <a:r>
              <a:rPr lang="en-US" dirty="0" smtClean="0"/>
              <a:t>Information transmitted in XML format</a:t>
            </a:r>
          </a:p>
          <a:p>
            <a:r>
              <a:rPr lang="en-US" dirty="0" smtClean="0"/>
              <a:t>Supports automatic cataloging of available services at HIS Central</a:t>
            </a:r>
          </a:p>
          <a:p>
            <a:endParaRPr lang="en-US" dirty="0" smtClean="0"/>
          </a:p>
          <a:p>
            <a:r>
              <a:rPr lang="en-US" b="1" dirty="0" smtClean="0"/>
              <a:t>Makes </a:t>
            </a:r>
            <a:r>
              <a:rPr lang="en-US" b="1" dirty="0" err="1" smtClean="0"/>
              <a:t>HydroServers</a:t>
            </a:r>
            <a:r>
              <a:rPr lang="en-US" b="1" dirty="0" smtClean="0"/>
              <a:t> self describing</a:t>
            </a:r>
            <a:endParaRPr lang="en-US" b="1" dirty="0"/>
          </a:p>
        </p:txBody>
      </p:sp>
      <p:pic>
        <p:nvPicPr>
          <p:cNvPr id="4098" name="Picture 2"/>
          <p:cNvPicPr>
            <a:picLocks noChangeAspect="1" noChangeArrowheads="1"/>
          </p:cNvPicPr>
          <p:nvPr/>
        </p:nvPicPr>
        <p:blipFill>
          <a:blip r:embed="rId2" cstate="print"/>
          <a:srcRect/>
          <a:stretch>
            <a:fillRect/>
          </a:stretch>
        </p:blipFill>
        <p:spPr bwMode="auto">
          <a:xfrm>
            <a:off x="3960935" y="1447800"/>
            <a:ext cx="5000625"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ICEWATER – A Regional HIS</a:t>
            </a:r>
            <a:endParaRPr lang="en-US" dirty="0"/>
          </a:p>
        </p:txBody>
      </p:sp>
      <p:grpSp>
        <p:nvGrpSpPr>
          <p:cNvPr id="4" name="Group 3"/>
          <p:cNvGrpSpPr>
            <a:grpSpLocks noChangeAspect="1"/>
          </p:cNvGrpSpPr>
          <p:nvPr/>
        </p:nvGrpSpPr>
        <p:grpSpPr>
          <a:xfrm>
            <a:off x="4038600" y="1219200"/>
            <a:ext cx="4432892" cy="3074707"/>
            <a:chOff x="7759108" y="20520231"/>
            <a:chExt cx="9081092" cy="6298754"/>
          </a:xfrm>
        </p:grpSpPr>
        <p:pic>
          <p:nvPicPr>
            <p:cNvPr id="5" name="Picture 2"/>
            <p:cNvPicPr>
              <a:picLocks noChangeAspect="1" noChangeArrowheads="1"/>
            </p:cNvPicPr>
            <p:nvPr/>
          </p:nvPicPr>
          <p:blipFill>
            <a:blip r:embed="rId2" cstate="print"/>
            <a:srcRect/>
            <a:stretch>
              <a:fillRect/>
            </a:stretch>
          </p:blipFill>
          <p:spPr bwMode="auto">
            <a:xfrm>
              <a:off x="11397502" y="20520231"/>
              <a:ext cx="5442698" cy="6004055"/>
            </a:xfrm>
            <a:prstGeom prst="rect">
              <a:avLst/>
            </a:prstGeom>
            <a:noFill/>
            <a:ln w="9525">
              <a:noFill/>
              <a:miter lim="800000"/>
              <a:headEnd/>
              <a:tailEnd/>
            </a:ln>
          </p:spPr>
        </p:pic>
        <p:sp>
          <p:nvSpPr>
            <p:cNvPr id="6" name="TextBox 5"/>
            <p:cNvSpPr txBox="1">
              <a:spLocks noChangeArrowheads="1"/>
            </p:cNvSpPr>
            <p:nvPr/>
          </p:nvSpPr>
          <p:spPr bwMode="auto">
            <a:xfrm>
              <a:off x="12499433" y="21043247"/>
              <a:ext cx="879314"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WA</a:t>
              </a:r>
            </a:p>
          </p:txBody>
        </p:sp>
        <p:sp>
          <p:nvSpPr>
            <p:cNvPr id="7" name="TextBox 6"/>
            <p:cNvSpPr txBox="1">
              <a:spLocks noChangeArrowheads="1"/>
            </p:cNvSpPr>
            <p:nvPr/>
          </p:nvSpPr>
          <p:spPr bwMode="auto">
            <a:xfrm>
              <a:off x="12499433" y="22295555"/>
              <a:ext cx="879314"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OR</a:t>
              </a:r>
            </a:p>
          </p:txBody>
        </p:sp>
        <p:sp>
          <p:nvSpPr>
            <p:cNvPr id="8" name="TextBox 7"/>
            <p:cNvSpPr txBox="1">
              <a:spLocks noChangeArrowheads="1"/>
            </p:cNvSpPr>
            <p:nvPr/>
          </p:nvSpPr>
          <p:spPr bwMode="auto">
            <a:xfrm>
              <a:off x="13601364" y="22098297"/>
              <a:ext cx="550966" cy="339039"/>
            </a:xfrm>
            <a:prstGeom prst="rect">
              <a:avLst/>
            </a:prstGeom>
            <a:noFill/>
            <a:ln w="9525">
              <a:noFill/>
              <a:miter lim="800000"/>
              <a:headEnd/>
              <a:tailEnd/>
            </a:ln>
          </p:spPr>
          <p:txBody>
            <a:bodyPr lIns="91439" tIns="45719" rIns="91439" bIns="45719">
              <a:spAutoFit/>
            </a:bodyPr>
            <a:lstStyle/>
            <a:p>
              <a:r>
                <a:rPr lang="en-US" sz="1100" b="1" dirty="0">
                  <a:solidFill>
                    <a:srgbClr val="000000"/>
                  </a:solidFill>
                </a:rPr>
                <a:t>ID</a:t>
              </a:r>
            </a:p>
          </p:txBody>
        </p:sp>
        <p:sp>
          <p:nvSpPr>
            <p:cNvPr id="9" name="TextBox 8"/>
            <p:cNvSpPr txBox="1">
              <a:spLocks noChangeArrowheads="1"/>
            </p:cNvSpPr>
            <p:nvPr/>
          </p:nvSpPr>
          <p:spPr bwMode="auto">
            <a:xfrm>
              <a:off x="15327699" y="21013375"/>
              <a:ext cx="1016968"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MT</a:t>
              </a:r>
            </a:p>
          </p:txBody>
        </p:sp>
        <p:sp>
          <p:nvSpPr>
            <p:cNvPr id="10" name="TextBox 9"/>
            <p:cNvSpPr txBox="1">
              <a:spLocks noChangeArrowheads="1"/>
            </p:cNvSpPr>
            <p:nvPr/>
          </p:nvSpPr>
          <p:spPr bwMode="auto">
            <a:xfrm>
              <a:off x="14455367" y="24009168"/>
              <a:ext cx="796593"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UT</a:t>
              </a:r>
            </a:p>
          </p:txBody>
        </p:sp>
        <p:sp>
          <p:nvSpPr>
            <p:cNvPr id="11" name="TextBox 10"/>
            <p:cNvSpPr txBox="1">
              <a:spLocks noChangeArrowheads="1"/>
            </p:cNvSpPr>
            <p:nvPr/>
          </p:nvSpPr>
          <p:spPr bwMode="auto">
            <a:xfrm>
              <a:off x="14519641" y="25353063"/>
              <a:ext cx="732319"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AZ</a:t>
              </a:r>
            </a:p>
          </p:txBody>
        </p:sp>
        <p:sp>
          <p:nvSpPr>
            <p:cNvPr id="12" name="TextBox 11"/>
            <p:cNvSpPr txBox="1">
              <a:spLocks noChangeArrowheads="1"/>
            </p:cNvSpPr>
            <p:nvPr/>
          </p:nvSpPr>
          <p:spPr bwMode="auto">
            <a:xfrm>
              <a:off x="12683087" y="24564027"/>
              <a:ext cx="851761"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CA</a:t>
              </a:r>
            </a:p>
          </p:txBody>
        </p:sp>
        <p:sp>
          <p:nvSpPr>
            <p:cNvPr id="13" name="TextBox 12"/>
            <p:cNvSpPr txBox="1">
              <a:spLocks noChangeArrowheads="1"/>
            </p:cNvSpPr>
            <p:nvPr/>
          </p:nvSpPr>
          <p:spPr bwMode="auto">
            <a:xfrm>
              <a:off x="13325881" y="23774992"/>
              <a:ext cx="833371"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NV</a:t>
              </a:r>
            </a:p>
          </p:txBody>
        </p:sp>
        <p:pic>
          <p:nvPicPr>
            <p:cNvPr id="14" name="Picture 5"/>
            <p:cNvPicPr>
              <a:picLocks noChangeAspect="1" noChangeArrowheads="1"/>
            </p:cNvPicPr>
            <p:nvPr/>
          </p:nvPicPr>
          <p:blipFill>
            <a:blip r:embed="rId3" cstate="print"/>
            <a:srcRect/>
            <a:stretch>
              <a:fillRect/>
            </a:stretch>
          </p:blipFill>
          <p:spPr bwMode="auto">
            <a:xfrm>
              <a:off x="14611468" y="23380478"/>
              <a:ext cx="225743" cy="515749"/>
            </a:xfrm>
            <a:prstGeom prst="rect">
              <a:avLst/>
            </a:prstGeom>
            <a:noFill/>
            <a:ln w="9525">
              <a:noFill/>
              <a:miter lim="800000"/>
              <a:headEnd/>
              <a:tailEnd/>
            </a:ln>
          </p:spPr>
        </p:pic>
        <p:pic>
          <p:nvPicPr>
            <p:cNvPr id="15" name="Picture 14"/>
            <p:cNvPicPr>
              <a:picLocks noChangeAspect="1" noChangeArrowheads="1"/>
            </p:cNvPicPr>
            <p:nvPr/>
          </p:nvPicPr>
          <p:blipFill>
            <a:blip r:embed="rId4" cstate="print"/>
            <a:srcRect/>
            <a:stretch>
              <a:fillRect/>
            </a:stretch>
          </p:blipFill>
          <p:spPr bwMode="auto">
            <a:xfrm>
              <a:off x="15070606" y="21309264"/>
              <a:ext cx="225743" cy="513694"/>
            </a:xfrm>
            <a:prstGeom prst="rect">
              <a:avLst/>
            </a:prstGeom>
            <a:noFill/>
            <a:ln w="9525">
              <a:noFill/>
              <a:miter lim="800000"/>
              <a:headEnd/>
              <a:tailEnd/>
            </a:ln>
          </p:spPr>
        </p:pic>
        <p:grpSp>
          <p:nvGrpSpPr>
            <p:cNvPr id="16" name="Group 220"/>
            <p:cNvGrpSpPr/>
            <p:nvPr/>
          </p:nvGrpSpPr>
          <p:grpSpPr>
            <a:xfrm>
              <a:off x="7759108" y="23088600"/>
              <a:ext cx="4051892" cy="3661611"/>
              <a:chOff x="8610600" y="23012400"/>
              <a:chExt cx="3362325" cy="2828925"/>
            </a:xfrm>
          </p:grpSpPr>
          <p:pic>
            <p:nvPicPr>
              <p:cNvPr id="38" name="Picture 3"/>
              <p:cNvPicPr>
                <a:picLocks noChangeAspect="1" noChangeArrowheads="1"/>
              </p:cNvPicPr>
              <p:nvPr/>
            </p:nvPicPr>
            <p:blipFill>
              <a:blip r:embed="rId5" cstate="print"/>
              <a:srcRect/>
              <a:stretch>
                <a:fillRect/>
              </a:stretch>
            </p:blipFill>
            <p:spPr bwMode="auto">
              <a:xfrm>
                <a:off x="8610600" y="23012400"/>
                <a:ext cx="3362325" cy="2828925"/>
              </a:xfrm>
              <a:prstGeom prst="rect">
                <a:avLst/>
              </a:prstGeom>
              <a:noFill/>
              <a:ln w="9525">
                <a:noFill/>
                <a:miter lim="800000"/>
                <a:headEnd/>
                <a:tailEnd/>
              </a:ln>
            </p:spPr>
          </p:pic>
          <p:sp>
            <p:nvSpPr>
              <p:cNvPr id="39" name="TextBox 4"/>
              <p:cNvSpPr txBox="1">
                <a:spLocks noChangeArrowheads="1"/>
              </p:cNvSpPr>
              <p:nvPr/>
            </p:nvSpPr>
            <p:spPr bwMode="auto">
              <a:xfrm>
                <a:off x="10210800" y="23603020"/>
                <a:ext cx="731433" cy="414048"/>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AK</a:t>
                </a:r>
              </a:p>
            </p:txBody>
          </p:sp>
          <p:pic>
            <p:nvPicPr>
              <p:cNvPr id="40" name="Picture 15"/>
              <p:cNvPicPr>
                <a:picLocks noChangeAspect="1" noChangeArrowheads="1"/>
              </p:cNvPicPr>
              <p:nvPr/>
            </p:nvPicPr>
            <p:blipFill>
              <a:blip r:embed="rId3" cstate="print"/>
              <a:srcRect/>
              <a:stretch>
                <a:fillRect/>
              </a:stretch>
            </p:blipFill>
            <p:spPr bwMode="auto">
              <a:xfrm>
                <a:off x="10668000" y="24079200"/>
                <a:ext cx="187325" cy="400050"/>
              </a:xfrm>
              <a:prstGeom prst="rect">
                <a:avLst/>
              </a:prstGeom>
              <a:noFill/>
              <a:ln w="9525">
                <a:noFill/>
                <a:miter lim="800000"/>
                <a:headEnd/>
                <a:tailEnd/>
              </a:ln>
            </p:spPr>
          </p:pic>
        </p:grpSp>
        <p:pic>
          <p:nvPicPr>
            <p:cNvPr id="17" name="Picture 15"/>
            <p:cNvPicPr>
              <a:picLocks noChangeAspect="1" noChangeArrowheads="1"/>
            </p:cNvPicPr>
            <p:nvPr/>
          </p:nvPicPr>
          <p:blipFill>
            <a:blip r:embed="rId3" cstate="print"/>
            <a:srcRect/>
            <a:stretch>
              <a:fillRect/>
            </a:stretch>
          </p:blipFill>
          <p:spPr bwMode="auto">
            <a:xfrm>
              <a:off x="13601365" y="22591443"/>
              <a:ext cx="225743" cy="517804"/>
            </a:xfrm>
            <a:prstGeom prst="rect">
              <a:avLst/>
            </a:prstGeom>
            <a:noFill/>
            <a:ln w="9525">
              <a:noFill/>
              <a:miter lim="800000"/>
              <a:headEnd/>
              <a:tailEnd/>
            </a:ln>
          </p:spPr>
        </p:pic>
        <p:pic>
          <p:nvPicPr>
            <p:cNvPr id="18" name="Picture 15"/>
            <p:cNvPicPr>
              <a:picLocks noChangeAspect="1" noChangeArrowheads="1"/>
            </p:cNvPicPr>
            <p:nvPr/>
          </p:nvPicPr>
          <p:blipFill>
            <a:blip r:embed="rId3" cstate="print"/>
            <a:srcRect/>
            <a:stretch>
              <a:fillRect/>
            </a:stretch>
          </p:blipFill>
          <p:spPr bwMode="auto">
            <a:xfrm>
              <a:off x="13234055" y="21309263"/>
              <a:ext cx="225743" cy="517804"/>
            </a:xfrm>
            <a:prstGeom prst="rect">
              <a:avLst/>
            </a:prstGeom>
            <a:noFill/>
            <a:ln w="9525">
              <a:noFill/>
              <a:miter lim="800000"/>
              <a:headEnd/>
              <a:tailEnd/>
            </a:ln>
          </p:spPr>
        </p:pic>
        <p:pic>
          <p:nvPicPr>
            <p:cNvPr id="19" name="Picture 15"/>
            <p:cNvPicPr>
              <a:picLocks noChangeAspect="1" noChangeArrowheads="1"/>
            </p:cNvPicPr>
            <p:nvPr/>
          </p:nvPicPr>
          <p:blipFill>
            <a:blip r:embed="rId3" cstate="print"/>
            <a:srcRect/>
            <a:stretch>
              <a:fillRect/>
            </a:stretch>
          </p:blipFill>
          <p:spPr bwMode="auto">
            <a:xfrm>
              <a:off x="14244158" y="21112005"/>
              <a:ext cx="225743" cy="517804"/>
            </a:xfrm>
            <a:prstGeom prst="rect">
              <a:avLst/>
            </a:prstGeom>
            <a:noFill/>
            <a:ln w="9525">
              <a:noFill/>
              <a:miter lim="800000"/>
              <a:headEnd/>
              <a:tailEnd/>
            </a:ln>
          </p:spPr>
        </p:pic>
        <p:pic>
          <p:nvPicPr>
            <p:cNvPr id="20" name="Picture 15"/>
            <p:cNvPicPr>
              <a:picLocks noChangeAspect="1" noChangeArrowheads="1"/>
            </p:cNvPicPr>
            <p:nvPr/>
          </p:nvPicPr>
          <p:blipFill>
            <a:blip r:embed="rId3" cstate="print"/>
            <a:srcRect/>
            <a:stretch>
              <a:fillRect/>
            </a:stretch>
          </p:blipFill>
          <p:spPr bwMode="auto">
            <a:xfrm>
              <a:off x="14427813" y="22690073"/>
              <a:ext cx="225743" cy="517804"/>
            </a:xfrm>
            <a:prstGeom prst="rect">
              <a:avLst/>
            </a:prstGeom>
            <a:noFill/>
            <a:ln w="9525">
              <a:noFill/>
              <a:miter lim="800000"/>
              <a:headEnd/>
              <a:tailEnd/>
            </a:ln>
          </p:spPr>
        </p:pic>
        <p:pic>
          <p:nvPicPr>
            <p:cNvPr id="21" name="Picture 15"/>
            <p:cNvPicPr>
              <a:picLocks noChangeAspect="1" noChangeArrowheads="1"/>
            </p:cNvPicPr>
            <p:nvPr/>
          </p:nvPicPr>
          <p:blipFill>
            <a:blip r:embed="rId3" cstate="print"/>
            <a:srcRect/>
            <a:stretch>
              <a:fillRect/>
            </a:stretch>
          </p:blipFill>
          <p:spPr bwMode="auto">
            <a:xfrm>
              <a:off x="13601365" y="21407892"/>
              <a:ext cx="225743" cy="517804"/>
            </a:xfrm>
            <a:prstGeom prst="rect">
              <a:avLst/>
            </a:prstGeom>
            <a:noFill/>
            <a:ln w="9525">
              <a:noFill/>
              <a:miter lim="800000"/>
              <a:headEnd/>
              <a:tailEnd/>
            </a:ln>
          </p:spPr>
        </p:pic>
        <p:cxnSp>
          <p:nvCxnSpPr>
            <p:cNvPr id="22" name="Straight Connector 21"/>
            <p:cNvCxnSpPr>
              <a:stCxn id="40" idx="3"/>
              <a:endCxn id="17" idx="1"/>
            </p:cNvCxnSpPr>
            <p:nvPr/>
          </p:nvCxnSpPr>
          <p:spPr>
            <a:xfrm flipV="1">
              <a:off x="10464196" y="22850345"/>
              <a:ext cx="3137169" cy="1877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0" idx="3"/>
              <a:endCxn id="18" idx="1"/>
            </p:cNvCxnSpPr>
            <p:nvPr/>
          </p:nvCxnSpPr>
          <p:spPr>
            <a:xfrm flipV="1">
              <a:off x="10464196" y="21568165"/>
              <a:ext cx="2769859" cy="31601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459797" y="21568165"/>
              <a:ext cx="141568" cy="98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827108" y="22850345"/>
              <a:ext cx="600705" cy="98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4" idx="1"/>
            </p:cNvCxnSpPr>
            <p:nvPr/>
          </p:nvCxnSpPr>
          <p:spPr>
            <a:xfrm>
              <a:off x="13827108" y="22850346"/>
              <a:ext cx="784361" cy="788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4175149" y="22372149"/>
              <a:ext cx="1557520" cy="459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3918724" y="22068113"/>
              <a:ext cx="1060264" cy="183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469901" y="21370908"/>
              <a:ext cx="600705" cy="195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3827108" y="21370906"/>
              <a:ext cx="417050" cy="2958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13148392" y="22025600"/>
              <a:ext cx="764377" cy="3673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13745272" y="21894660"/>
              <a:ext cx="764377" cy="8264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653555" y="22948976"/>
              <a:ext cx="70784" cy="431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79"/>
            <p:cNvSpPr txBox="1">
              <a:spLocks noChangeArrowheads="1"/>
            </p:cNvSpPr>
            <p:nvPr/>
          </p:nvSpPr>
          <p:spPr bwMode="auto">
            <a:xfrm>
              <a:off x="15346088" y="22690073"/>
              <a:ext cx="550966" cy="339039"/>
            </a:xfrm>
            <a:prstGeom prst="rect">
              <a:avLst/>
            </a:prstGeom>
            <a:noFill/>
            <a:ln w="9525">
              <a:noFill/>
              <a:miter lim="800000"/>
              <a:headEnd/>
              <a:tailEnd/>
            </a:ln>
          </p:spPr>
          <p:txBody>
            <a:bodyPr lIns="91439" tIns="45719" rIns="91439" bIns="45719">
              <a:spAutoFit/>
            </a:bodyPr>
            <a:lstStyle/>
            <a:p>
              <a:r>
                <a:rPr lang="en-US" sz="1100" b="1" dirty="0">
                  <a:solidFill>
                    <a:srgbClr val="000000"/>
                  </a:solidFill>
                </a:rPr>
                <a:t>WY</a:t>
              </a:r>
            </a:p>
          </p:txBody>
        </p:sp>
        <p:sp>
          <p:nvSpPr>
            <p:cNvPr id="35" name="TextBox 80"/>
            <p:cNvSpPr txBox="1">
              <a:spLocks noChangeArrowheads="1"/>
            </p:cNvSpPr>
            <p:nvPr/>
          </p:nvSpPr>
          <p:spPr bwMode="auto">
            <a:xfrm>
              <a:off x="15713398" y="23972253"/>
              <a:ext cx="943471"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CO</a:t>
              </a:r>
            </a:p>
          </p:txBody>
        </p:sp>
        <p:sp>
          <p:nvSpPr>
            <p:cNvPr id="36" name="TextBox 81"/>
            <p:cNvSpPr txBox="1">
              <a:spLocks noChangeArrowheads="1"/>
            </p:cNvSpPr>
            <p:nvPr/>
          </p:nvSpPr>
          <p:spPr bwMode="auto">
            <a:xfrm>
              <a:off x="15713398" y="25353063"/>
              <a:ext cx="943471"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NM</a:t>
              </a:r>
            </a:p>
          </p:txBody>
        </p:sp>
        <p:cxnSp>
          <p:nvCxnSpPr>
            <p:cNvPr id="37" name="Straight Connector 36"/>
            <p:cNvCxnSpPr/>
            <p:nvPr/>
          </p:nvCxnSpPr>
          <p:spPr>
            <a:xfrm rot="16200000" flipH="1">
              <a:off x="8677863" y="23173738"/>
              <a:ext cx="6016384" cy="127410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pic>
        <p:nvPicPr>
          <p:cNvPr id="78" name="Picture 15" descr="\\fish\Working\shared\logos\USU\New Word Mark\big-wordmark.jpg"/>
          <p:cNvPicPr>
            <a:picLocks noChangeAspect="1" noChangeArrowheads="1"/>
          </p:cNvPicPr>
          <p:nvPr/>
        </p:nvPicPr>
        <p:blipFill>
          <a:blip r:embed="rId6" cstate="print"/>
          <a:srcRect/>
          <a:stretch>
            <a:fillRect/>
          </a:stretch>
        </p:blipFill>
        <p:spPr bwMode="auto">
          <a:xfrm>
            <a:off x="152124" y="6477000"/>
            <a:ext cx="914676" cy="291129"/>
          </a:xfrm>
          <a:prstGeom prst="rect">
            <a:avLst/>
          </a:prstGeom>
          <a:noFill/>
        </p:spPr>
      </p:pic>
      <p:pic>
        <p:nvPicPr>
          <p:cNvPr id="79" name="Picture 20"/>
          <p:cNvPicPr>
            <a:picLocks noChangeAspect="1" noChangeArrowheads="1"/>
          </p:cNvPicPr>
          <p:nvPr/>
        </p:nvPicPr>
        <p:blipFill>
          <a:blip r:embed="rId7" cstate="print"/>
          <a:srcRect/>
          <a:stretch>
            <a:fillRect/>
          </a:stretch>
        </p:blipFill>
        <p:spPr bwMode="auto">
          <a:xfrm>
            <a:off x="1198694" y="6496050"/>
            <a:ext cx="934906" cy="271492"/>
          </a:xfrm>
          <a:prstGeom prst="rect">
            <a:avLst/>
          </a:prstGeom>
          <a:noFill/>
          <a:ln w="9525">
            <a:noFill/>
            <a:miter lim="800000"/>
            <a:headEnd/>
            <a:tailEnd/>
          </a:ln>
        </p:spPr>
      </p:pic>
      <p:pic>
        <p:nvPicPr>
          <p:cNvPr id="80" name="Picture 22" descr="ISU Wordmark Black">
            <a:hlinkClick r:id="rId8"/>
          </p:cNvPr>
          <p:cNvPicPr>
            <a:picLocks noChangeAspect="1" noChangeArrowheads="1"/>
          </p:cNvPicPr>
          <p:nvPr/>
        </p:nvPicPr>
        <p:blipFill>
          <a:blip r:embed="rId9" cstate="print"/>
          <a:srcRect/>
          <a:stretch>
            <a:fillRect/>
          </a:stretch>
        </p:blipFill>
        <p:spPr bwMode="auto">
          <a:xfrm>
            <a:off x="3638550" y="6496050"/>
            <a:ext cx="871168" cy="254817"/>
          </a:xfrm>
          <a:prstGeom prst="rect">
            <a:avLst/>
          </a:prstGeom>
          <a:noFill/>
        </p:spPr>
      </p:pic>
      <p:pic>
        <p:nvPicPr>
          <p:cNvPr id="81" name="Picture 23"/>
          <p:cNvPicPr>
            <a:picLocks noChangeAspect="1" noChangeArrowheads="1"/>
          </p:cNvPicPr>
          <p:nvPr/>
        </p:nvPicPr>
        <p:blipFill>
          <a:blip r:embed="rId10" cstate="print"/>
          <a:srcRect/>
          <a:stretch>
            <a:fillRect/>
          </a:stretch>
        </p:blipFill>
        <p:spPr bwMode="auto">
          <a:xfrm>
            <a:off x="2352675" y="6486525"/>
            <a:ext cx="1109058" cy="278380"/>
          </a:xfrm>
          <a:prstGeom prst="rect">
            <a:avLst/>
          </a:prstGeom>
          <a:noFill/>
          <a:ln w="9525">
            <a:noFill/>
            <a:miter lim="800000"/>
            <a:headEnd/>
            <a:tailEnd/>
          </a:ln>
        </p:spPr>
      </p:pic>
      <p:pic>
        <p:nvPicPr>
          <p:cNvPr id="82" name="Picture 25" descr="http://www.uaf.edu/marketing/standards/graphic/downloads/UAFLogo_A/UAFLogo_A_black_horiz.png"/>
          <p:cNvPicPr>
            <a:picLocks noChangeAspect="1" noChangeArrowheads="1"/>
          </p:cNvPicPr>
          <p:nvPr/>
        </p:nvPicPr>
        <p:blipFill>
          <a:blip r:embed="rId11" cstate="print"/>
          <a:srcRect/>
          <a:stretch>
            <a:fillRect/>
          </a:stretch>
        </p:blipFill>
        <p:spPr bwMode="auto">
          <a:xfrm>
            <a:off x="4695700" y="6514736"/>
            <a:ext cx="1073751" cy="231439"/>
          </a:xfrm>
          <a:prstGeom prst="rect">
            <a:avLst/>
          </a:prstGeom>
          <a:noFill/>
        </p:spPr>
      </p:pic>
      <p:pic>
        <p:nvPicPr>
          <p:cNvPr id="83" name="Picture 27" descr="http://www.uihome.uidaho.edu/uihome/brg/logos/institution_jpg/ID_BLACK.jpg"/>
          <p:cNvPicPr>
            <a:picLocks noChangeAspect="1" noChangeArrowheads="1"/>
          </p:cNvPicPr>
          <p:nvPr/>
        </p:nvPicPr>
        <p:blipFill>
          <a:blip r:embed="rId12" cstate="print"/>
          <a:srcRect/>
          <a:stretch>
            <a:fillRect/>
          </a:stretch>
        </p:blipFill>
        <p:spPr bwMode="auto">
          <a:xfrm>
            <a:off x="5867400" y="6505715"/>
            <a:ext cx="1196368" cy="276085"/>
          </a:xfrm>
          <a:prstGeom prst="rect">
            <a:avLst/>
          </a:prstGeom>
          <a:noFill/>
        </p:spPr>
      </p:pic>
      <p:pic>
        <p:nvPicPr>
          <p:cNvPr id="84" name="Picture 29" descr="UM logo"/>
          <p:cNvPicPr>
            <a:picLocks noChangeAspect="1" noChangeArrowheads="1"/>
          </p:cNvPicPr>
          <p:nvPr/>
        </p:nvPicPr>
        <p:blipFill>
          <a:blip r:embed="rId13" cstate="print"/>
          <a:srcRect/>
          <a:stretch>
            <a:fillRect/>
          </a:stretch>
        </p:blipFill>
        <p:spPr bwMode="auto">
          <a:xfrm>
            <a:off x="7162800" y="6492152"/>
            <a:ext cx="914676" cy="289648"/>
          </a:xfrm>
          <a:prstGeom prst="rect">
            <a:avLst/>
          </a:prstGeom>
          <a:noFill/>
        </p:spPr>
      </p:pic>
      <p:pic>
        <p:nvPicPr>
          <p:cNvPr id="85" name="Picture 33" descr="http://identity.wsu.edu/logo/images/academic-signature.gif"/>
          <p:cNvPicPr>
            <a:picLocks noChangeAspect="1" noChangeArrowheads="1"/>
          </p:cNvPicPr>
          <p:nvPr/>
        </p:nvPicPr>
        <p:blipFill>
          <a:blip r:embed="rId14" cstate="print"/>
          <a:srcRect/>
          <a:stretch>
            <a:fillRect/>
          </a:stretch>
        </p:blipFill>
        <p:spPr bwMode="auto">
          <a:xfrm>
            <a:off x="8229600" y="6493478"/>
            <a:ext cx="779248" cy="288322"/>
          </a:xfrm>
          <a:prstGeom prst="rect">
            <a:avLst/>
          </a:prstGeom>
          <a:noFill/>
        </p:spPr>
      </p:pic>
      <p:pic>
        <p:nvPicPr>
          <p:cNvPr id="86" name="Picture 6"/>
          <p:cNvPicPr>
            <a:picLocks noChangeAspect="1" noChangeArrowheads="1"/>
          </p:cNvPicPr>
          <p:nvPr/>
        </p:nvPicPr>
        <p:blipFill>
          <a:blip r:embed="rId15" cstate="print"/>
          <a:srcRect/>
          <a:stretch>
            <a:fillRect/>
          </a:stretch>
        </p:blipFill>
        <p:spPr bwMode="auto">
          <a:xfrm>
            <a:off x="6629400" y="4212368"/>
            <a:ext cx="2362200" cy="2112232"/>
          </a:xfrm>
          <a:prstGeom prst="rect">
            <a:avLst/>
          </a:prstGeom>
          <a:noFill/>
          <a:ln w="9525">
            <a:noFill/>
            <a:miter lim="800000"/>
            <a:headEnd/>
            <a:tailEnd/>
          </a:ln>
        </p:spPr>
      </p:pic>
      <p:sp>
        <p:nvSpPr>
          <p:cNvPr id="88" name="Content Placeholder 2"/>
          <p:cNvSpPr>
            <a:spLocks noGrp="1"/>
          </p:cNvSpPr>
          <p:nvPr>
            <p:ph idx="1"/>
          </p:nvPr>
        </p:nvSpPr>
        <p:spPr>
          <a:xfrm>
            <a:off x="152400" y="1219200"/>
            <a:ext cx="3429000" cy="4572000"/>
          </a:xfrm>
        </p:spPr>
        <p:txBody>
          <a:bodyPr>
            <a:normAutofit fontScale="62500" lnSpcReduction="20000"/>
          </a:bodyPr>
          <a:lstStyle/>
          <a:p>
            <a:r>
              <a:rPr lang="en-US" b="1" dirty="0" smtClean="0"/>
              <a:t>ICEWATER</a:t>
            </a:r>
            <a:r>
              <a:rPr lang="en-US" dirty="0" smtClean="0"/>
              <a:t> – </a:t>
            </a:r>
            <a:r>
              <a:rPr lang="en-US" b="1" dirty="0" smtClean="0"/>
              <a:t>I</a:t>
            </a:r>
            <a:r>
              <a:rPr lang="en-US" dirty="0" smtClean="0"/>
              <a:t>NRA </a:t>
            </a:r>
            <a:r>
              <a:rPr lang="en-US" b="1" dirty="0" smtClean="0"/>
              <a:t>C</a:t>
            </a:r>
            <a:r>
              <a:rPr lang="en-US" dirty="0" smtClean="0"/>
              <a:t>onstellation of </a:t>
            </a:r>
            <a:br>
              <a:rPr lang="en-US" dirty="0" smtClean="0"/>
            </a:br>
            <a:r>
              <a:rPr lang="en-US" b="1" dirty="0" smtClean="0"/>
              <a:t>E</a:t>
            </a:r>
            <a:r>
              <a:rPr lang="en-US" dirty="0" smtClean="0"/>
              <a:t>xperimental </a:t>
            </a:r>
            <a:r>
              <a:rPr lang="en-US" b="1" dirty="0" err="1" smtClean="0"/>
              <a:t>WATER</a:t>
            </a:r>
            <a:r>
              <a:rPr lang="en-US" dirty="0" err="1" smtClean="0"/>
              <a:t>sheds</a:t>
            </a:r>
            <a:endParaRPr lang="en-US" dirty="0" smtClean="0"/>
          </a:p>
          <a:p>
            <a:r>
              <a:rPr lang="en-US" dirty="0" smtClean="0"/>
              <a:t>Coalition of 8 universities</a:t>
            </a:r>
          </a:p>
          <a:p>
            <a:endParaRPr lang="en-US" dirty="0" smtClean="0"/>
          </a:p>
          <a:p>
            <a:r>
              <a:rPr lang="en-US" dirty="0" smtClean="0"/>
              <a:t>Point Observations</a:t>
            </a:r>
          </a:p>
          <a:p>
            <a:pPr lvl="1"/>
            <a:r>
              <a:rPr lang="en-US" dirty="0" smtClean="0"/>
              <a:t>Stream gages</a:t>
            </a:r>
          </a:p>
          <a:p>
            <a:pPr lvl="1"/>
            <a:r>
              <a:rPr lang="en-US" dirty="0" smtClean="0"/>
              <a:t>Water quality sampling</a:t>
            </a:r>
          </a:p>
          <a:p>
            <a:pPr lvl="1"/>
            <a:r>
              <a:rPr lang="en-US" dirty="0" smtClean="0"/>
              <a:t>Weather stations</a:t>
            </a:r>
          </a:p>
          <a:p>
            <a:pPr lvl="1"/>
            <a:r>
              <a:rPr lang="en-US" dirty="0" smtClean="0"/>
              <a:t>Soil moisture</a:t>
            </a:r>
          </a:p>
          <a:p>
            <a:pPr lvl="1"/>
            <a:r>
              <a:rPr lang="en-US" dirty="0" smtClean="0"/>
              <a:t>Snow monitoring</a:t>
            </a:r>
          </a:p>
          <a:p>
            <a:pPr lvl="1"/>
            <a:r>
              <a:rPr lang="en-US" dirty="0" smtClean="0"/>
              <a:t>Groundwater level/quality</a:t>
            </a:r>
          </a:p>
          <a:p>
            <a:r>
              <a:rPr lang="en-US" dirty="0" smtClean="0"/>
              <a:t>Spatially Distributed Data</a:t>
            </a:r>
          </a:p>
          <a:p>
            <a:pPr lvl="1"/>
            <a:r>
              <a:rPr lang="en-US" dirty="0" smtClean="0"/>
              <a:t>Land use/cover</a:t>
            </a:r>
          </a:p>
          <a:p>
            <a:pPr lvl="1"/>
            <a:r>
              <a:rPr lang="en-US" dirty="0" smtClean="0"/>
              <a:t>Terrain</a:t>
            </a:r>
          </a:p>
          <a:p>
            <a:pPr lvl="1"/>
            <a:r>
              <a:rPr lang="en-US" dirty="0" err="1" smtClean="0"/>
              <a:t>Hydrography</a:t>
            </a:r>
            <a:endParaRPr lang="en-US" dirty="0" smtClean="0"/>
          </a:p>
          <a:p>
            <a:pPr lvl="1"/>
            <a:endParaRPr lang="en-US" dirty="0"/>
          </a:p>
        </p:txBody>
      </p:sp>
      <p:pic>
        <p:nvPicPr>
          <p:cNvPr id="89" name="Picture 2"/>
          <p:cNvPicPr>
            <a:picLocks noChangeAspect="1" noChangeArrowheads="1"/>
          </p:cNvPicPr>
          <p:nvPr/>
        </p:nvPicPr>
        <p:blipFill>
          <a:blip r:embed="rId16" cstate="print"/>
          <a:srcRect/>
          <a:stretch>
            <a:fillRect/>
          </a:stretch>
        </p:blipFill>
        <p:spPr bwMode="auto">
          <a:xfrm>
            <a:off x="228600" y="76200"/>
            <a:ext cx="990600" cy="993463"/>
          </a:xfrm>
          <a:prstGeom prst="rect">
            <a:avLst/>
          </a:prstGeom>
          <a:noFill/>
          <a:ln w="9525">
            <a:noFill/>
            <a:miter lim="800000"/>
            <a:headEnd/>
            <a:tailEnd/>
          </a:ln>
          <a:effectLst/>
        </p:spPr>
      </p:pic>
      <p:pic>
        <p:nvPicPr>
          <p:cNvPr id="90" name="Picture 2"/>
          <p:cNvPicPr>
            <a:picLocks noChangeAspect="1" noChangeArrowheads="1"/>
          </p:cNvPicPr>
          <p:nvPr/>
        </p:nvPicPr>
        <p:blipFill>
          <a:blip r:embed="rId17" cstate="print"/>
          <a:srcRect/>
          <a:stretch>
            <a:fillRect/>
          </a:stretch>
        </p:blipFill>
        <p:spPr bwMode="auto">
          <a:xfrm>
            <a:off x="8001000" y="76200"/>
            <a:ext cx="1033095" cy="838200"/>
          </a:xfrm>
          <a:prstGeom prst="rect">
            <a:avLst/>
          </a:prstGeom>
          <a:noFill/>
          <a:ln w="9525">
            <a:noFill/>
            <a:miter lim="800000"/>
            <a:headEnd/>
            <a:tailEnd/>
          </a:ln>
          <a:effectLst/>
        </p:spPr>
      </p:pic>
      <p:pic>
        <p:nvPicPr>
          <p:cNvPr id="91" name="Picture 3" descr="\\colossus.uwrl.usu.edu\working\jeff\Working\Projects\NSF Little Bear River Testbed\Monitoring\Site Photos\Buger King\DSCN1914.JPG"/>
          <p:cNvPicPr>
            <a:picLocks noChangeAspect="1" noChangeArrowheads="1"/>
          </p:cNvPicPr>
          <p:nvPr/>
        </p:nvPicPr>
        <p:blipFill>
          <a:blip r:embed="rId18" cstate="print"/>
          <a:srcRect/>
          <a:stretch>
            <a:fillRect/>
          </a:stretch>
        </p:blipFill>
        <p:spPr bwMode="auto">
          <a:xfrm>
            <a:off x="5391150" y="4876800"/>
            <a:ext cx="1085850" cy="1447800"/>
          </a:xfrm>
          <a:prstGeom prst="rect">
            <a:avLst/>
          </a:prstGeom>
          <a:noFill/>
        </p:spPr>
      </p:pic>
      <p:pic>
        <p:nvPicPr>
          <p:cNvPr id="92" name="Picture 2" descr="http://earth.boisestate.edu/boisefront/drycreek/watershedone/images/lowerweather.jpg"/>
          <p:cNvPicPr>
            <a:picLocks noChangeAspect="1" noChangeArrowheads="1"/>
          </p:cNvPicPr>
          <p:nvPr/>
        </p:nvPicPr>
        <p:blipFill>
          <a:blip r:embed="rId19" cstate="print"/>
          <a:srcRect/>
          <a:stretch>
            <a:fillRect/>
          </a:stretch>
        </p:blipFill>
        <p:spPr bwMode="auto">
          <a:xfrm>
            <a:off x="3864354" y="4876800"/>
            <a:ext cx="1393446" cy="1447800"/>
          </a:xfrm>
          <a:prstGeom prst="rect">
            <a:avLst/>
          </a:prstGeom>
          <a:noFill/>
        </p:spPr>
      </p:pic>
      <p:sp>
        <p:nvSpPr>
          <p:cNvPr id="93" name="TextBox 92"/>
          <p:cNvSpPr txBox="1"/>
          <p:nvPr/>
        </p:nvSpPr>
        <p:spPr>
          <a:xfrm>
            <a:off x="304800" y="5867400"/>
            <a:ext cx="3352800" cy="461665"/>
          </a:xfrm>
          <a:prstGeom prst="rect">
            <a:avLst/>
          </a:prstGeom>
          <a:noFill/>
        </p:spPr>
        <p:txBody>
          <a:bodyPr wrap="square" rtlCol="0">
            <a:spAutoFit/>
          </a:bodyPr>
          <a:lstStyle/>
          <a:p>
            <a:r>
              <a:rPr lang="en-US" sz="2400" dirty="0" smtClean="0">
                <a:hlinkClick r:id="rId20"/>
              </a:rPr>
              <a:t>http://icewater.inra.org</a:t>
            </a:r>
            <a:r>
              <a:rPr lang="en-US" sz="2400" dirty="0" smtClean="0"/>
              <a:t>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Conclusions</a:t>
            </a:r>
          </a:p>
        </p:txBody>
      </p:sp>
      <p:sp>
        <p:nvSpPr>
          <p:cNvPr id="3" name="Content Placeholder 2"/>
          <p:cNvSpPr>
            <a:spLocks noGrp="1"/>
          </p:cNvSpPr>
          <p:nvPr>
            <p:ph idx="1"/>
          </p:nvPr>
        </p:nvSpPr>
        <p:spPr>
          <a:xfrm>
            <a:off x="533400" y="1295400"/>
            <a:ext cx="8229600" cy="5334000"/>
          </a:xfrm>
        </p:spPr>
        <p:txBody>
          <a:bodyPr>
            <a:normAutofit fontScale="85000" lnSpcReduction="20000"/>
          </a:bodyPr>
          <a:lstStyle/>
          <a:p>
            <a:pPr>
              <a:defRPr/>
            </a:pPr>
            <a:r>
              <a:rPr lang="en-US" dirty="0" err="1" smtClean="0"/>
              <a:t>HydroServer</a:t>
            </a:r>
            <a:r>
              <a:rPr lang="en-US" dirty="0" smtClean="0"/>
              <a:t> provides a self contained autonomous data publication system</a:t>
            </a:r>
          </a:p>
          <a:p>
            <a:pPr>
              <a:defRPr/>
            </a:pPr>
            <a:r>
              <a:rPr lang="en-US" dirty="0" smtClean="0"/>
              <a:t>Local control of data</a:t>
            </a:r>
          </a:p>
          <a:p>
            <a:pPr>
              <a:defRPr/>
            </a:pPr>
            <a:r>
              <a:rPr lang="en-US" dirty="0" smtClean="0"/>
              <a:t>Downloadable user (data publisher) configurable software stack that contains:</a:t>
            </a:r>
          </a:p>
          <a:p>
            <a:pPr lvl="1">
              <a:defRPr/>
            </a:pPr>
            <a:r>
              <a:rPr lang="en-US" dirty="0" smtClean="0"/>
              <a:t>ODM and associated tools</a:t>
            </a:r>
          </a:p>
          <a:p>
            <a:pPr lvl="1">
              <a:defRPr/>
            </a:pPr>
            <a:r>
              <a:rPr lang="en-US" dirty="0" err="1" smtClean="0"/>
              <a:t>WaterOneFlow</a:t>
            </a:r>
            <a:r>
              <a:rPr lang="en-US" dirty="0" smtClean="0"/>
              <a:t> web services</a:t>
            </a:r>
          </a:p>
          <a:p>
            <a:pPr lvl="1">
              <a:defRPr/>
            </a:pPr>
            <a:r>
              <a:rPr lang="en-US" dirty="0" smtClean="0"/>
              <a:t>Geographic data sharing using WFS, WCS, WMS from </a:t>
            </a:r>
            <a:r>
              <a:rPr lang="en-US" dirty="0" err="1" smtClean="0"/>
              <a:t>ArcGIS</a:t>
            </a:r>
            <a:r>
              <a:rPr lang="en-US" dirty="0" smtClean="0"/>
              <a:t> server</a:t>
            </a:r>
          </a:p>
          <a:p>
            <a:pPr lvl="1">
              <a:defRPr/>
            </a:pPr>
            <a:r>
              <a:rPr lang="en-US" dirty="0" smtClean="0"/>
              <a:t>Time Series Analyst</a:t>
            </a:r>
          </a:p>
          <a:p>
            <a:pPr lvl="1">
              <a:defRPr/>
            </a:pPr>
            <a:r>
              <a:rPr lang="en-US" dirty="0" err="1" smtClean="0"/>
              <a:t>ArcGIS</a:t>
            </a:r>
            <a:r>
              <a:rPr lang="en-US" dirty="0" smtClean="0"/>
              <a:t> server based web map application</a:t>
            </a:r>
          </a:p>
          <a:p>
            <a:pPr lvl="1">
              <a:defRPr/>
            </a:pPr>
            <a:r>
              <a:rPr lang="en-US" dirty="0" err="1" smtClean="0"/>
              <a:t>HydroServer</a:t>
            </a:r>
            <a:r>
              <a:rPr lang="en-US" dirty="0" smtClean="0"/>
              <a:t> Capabilities web service that publishes metadata about regions and services (observational and spatial)</a:t>
            </a:r>
          </a:p>
          <a:p>
            <a:pPr>
              <a:defRPr/>
            </a:pPr>
            <a:endParaRPr lang="en-US" dirty="0" smtClean="0"/>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How do I Create a </a:t>
            </a:r>
            <a:r>
              <a:rPr lang="en-US" dirty="0" err="1" smtClean="0"/>
              <a:t>HydroServer</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Get a Windows Server Machine with IIS and </a:t>
            </a:r>
            <a:r>
              <a:rPr lang="en-US" dirty="0" err="1" smtClean="0"/>
              <a:t>.Net</a:t>
            </a:r>
            <a:r>
              <a:rPr lang="en-US" dirty="0" smtClean="0"/>
              <a:t> Framework</a:t>
            </a:r>
          </a:p>
          <a:p>
            <a:pPr marL="514350" indent="-514350">
              <a:buFont typeface="+mj-lt"/>
              <a:buAutoNum type="arabicPeriod"/>
            </a:pPr>
            <a:r>
              <a:rPr lang="en-US" dirty="0" smtClean="0"/>
              <a:t>Install Microsoft SQL Server</a:t>
            </a:r>
          </a:p>
          <a:p>
            <a:pPr marL="514350" indent="-514350">
              <a:buFont typeface="+mj-lt"/>
              <a:buAutoNum type="arabicPeriod"/>
            </a:pPr>
            <a:r>
              <a:rPr lang="en-US" dirty="0" smtClean="0"/>
              <a:t>Install </a:t>
            </a:r>
            <a:r>
              <a:rPr lang="en-US" dirty="0" err="1" smtClean="0"/>
              <a:t>HydroServer</a:t>
            </a:r>
            <a:r>
              <a:rPr lang="en-US" dirty="0" smtClean="0"/>
              <a:t> Software from his.cuahsi.org</a:t>
            </a:r>
          </a:p>
          <a:p>
            <a:pPr marL="971550" lvl="1" indent="-514350"/>
            <a:r>
              <a:rPr lang="en-US" dirty="0" smtClean="0"/>
              <a:t>ODM and Utilities</a:t>
            </a:r>
          </a:p>
          <a:p>
            <a:pPr marL="971550" lvl="1" indent="-514350"/>
            <a:r>
              <a:rPr lang="en-US" dirty="0" err="1" smtClean="0"/>
              <a:t>WaterOneFlow</a:t>
            </a:r>
            <a:r>
              <a:rPr lang="en-US" dirty="0" smtClean="0"/>
              <a:t> web services</a:t>
            </a:r>
          </a:p>
          <a:p>
            <a:pPr marL="971550" lvl="1" indent="-514350"/>
            <a:r>
              <a:rPr lang="en-US" dirty="0" err="1" smtClean="0"/>
              <a:t>HydroServer</a:t>
            </a:r>
            <a:r>
              <a:rPr lang="en-US" dirty="0" smtClean="0"/>
              <a:t> Website, TSA, Map, Capabilities</a:t>
            </a:r>
          </a:p>
          <a:p>
            <a:pPr marL="514350" indent="-514350">
              <a:buFont typeface="+mj-lt"/>
              <a:buAutoNum type="arabicPeriod"/>
            </a:pPr>
            <a:r>
              <a:rPr lang="en-US" dirty="0" smtClean="0"/>
              <a:t>Install </a:t>
            </a:r>
            <a:r>
              <a:rPr lang="en-US" dirty="0" err="1" smtClean="0"/>
              <a:t>ArcGIS</a:t>
            </a:r>
            <a:endParaRPr lang="en-US" dirty="0" smtClean="0"/>
          </a:p>
          <a:p>
            <a:pPr marL="514350" indent="-514350">
              <a:buFont typeface="+mj-lt"/>
              <a:buAutoNum type="arabicPeriod"/>
            </a:pPr>
            <a:r>
              <a:rPr lang="en-US" dirty="0" smtClean="0"/>
              <a:t>Create Services and Document them in Capabilities database</a:t>
            </a:r>
          </a:p>
          <a:p>
            <a:pPr marL="514350" indent="-514350">
              <a:buFont typeface="+mj-lt"/>
              <a:buAutoNum type="arabicPeriod"/>
            </a:pPr>
            <a:r>
              <a:rPr lang="en-US" dirty="0" smtClean="0"/>
              <a:t>Register Services With HIS Central and register variables with the Ontology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6200"/>
            <a:ext cx="8229600" cy="1143000"/>
          </a:xfrm>
        </p:spPr>
        <p:txBody>
          <a:bodyPr>
            <a:normAutofit/>
          </a:bodyPr>
          <a:lstStyle/>
          <a:p>
            <a:r>
              <a:rPr lang="en-US" dirty="0" err="1" smtClean="0"/>
              <a:t>HydroServer</a:t>
            </a:r>
            <a:r>
              <a:rPr lang="en-US" dirty="0" smtClean="0"/>
              <a:t> Future Considerations</a:t>
            </a:r>
          </a:p>
        </p:txBody>
      </p:sp>
      <p:sp>
        <p:nvSpPr>
          <p:cNvPr id="53251" name="Content Placeholder 2"/>
          <p:cNvSpPr>
            <a:spLocks noGrp="1"/>
          </p:cNvSpPr>
          <p:nvPr>
            <p:ph idx="1"/>
          </p:nvPr>
        </p:nvSpPr>
        <p:spPr>
          <a:xfrm>
            <a:off x="457200" y="1371600"/>
            <a:ext cx="8229600" cy="4114800"/>
          </a:xfrm>
        </p:spPr>
        <p:txBody>
          <a:bodyPr/>
          <a:lstStyle/>
          <a:p>
            <a:r>
              <a:rPr lang="en-US" dirty="0" smtClean="0"/>
              <a:t>Security and Data Access Control</a:t>
            </a:r>
          </a:p>
          <a:p>
            <a:r>
              <a:rPr lang="en-US" dirty="0" smtClean="0"/>
              <a:t>More generic data model</a:t>
            </a:r>
          </a:p>
          <a:p>
            <a:pPr lvl="1"/>
            <a:r>
              <a:rPr lang="en-US" dirty="0" smtClean="0"/>
              <a:t>Flexibility in attributes </a:t>
            </a:r>
          </a:p>
          <a:p>
            <a:pPr lvl="1"/>
            <a:r>
              <a:rPr lang="en-US" dirty="0" smtClean="0"/>
              <a:t>Moving platforms</a:t>
            </a:r>
          </a:p>
          <a:p>
            <a:pPr lvl="1"/>
            <a:r>
              <a:rPr lang="en-US" dirty="0" smtClean="0"/>
              <a:t>Additional data types</a:t>
            </a:r>
          </a:p>
          <a:p>
            <a:r>
              <a:rPr lang="en-US" dirty="0" smtClean="0"/>
              <a:t>Tighter integration with Hydrologic Ontology</a:t>
            </a:r>
          </a:p>
          <a:p>
            <a:r>
              <a:rPr lang="en-US" dirty="0" smtClean="0"/>
              <a:t>Enhanced spatial data sharing</a:t>
            </a:r>
          </a:p>
          <a:p>
            <a:pPr>
              <a:buFont typeface="Arial" charset="0"/>
              <a:buNone/>
            </a:pPr>
            <a:endParaRPr lang="en-US" dirty="0" smtClean="0"/>
          </a:p>
        </p:txBody>
      </p:sp>
      <p:sp>
        <p:nvSpPr>
          <p:cNvPr id="53252" name="TextBox 3"/>
          <p:cNvSpPr txBox="1">
            <a:spLocks noChangeArrowheads="1"/>
          </p:cNvSpPr>
          <p:nvPr/>
        </p:nvSpPr>
        <p:spPr bwMode="auto">
          <a:xfrm>
            <a:off x="457200" y="5562600"/>
            <a:ext cx="8534400" cy="954107"/>
          </a:xfrm>
          <a:prstGeom prst="rect">
            <a:avLst/>
          </a:prstGeom>
          <a:noFill/>
          <a:ln w="9525">
            <a:noFill/>
            <a:miter lim="800000"/>
            <a:headEnd/>
            <a:tailEnd/>
          </a:ln>
        </p:spPr>
        <p:txBody>
          <a:bodyPr>
            <a:spAutoFit/>
          </a:bodyPr>
          <a:lstStyle/>
          <a:p>
            <a:r>
              <a:rPr lang="en-US" sz="2800" dirty="0">
                <a:solidFill>
                  <a:srgbClr val="FF0000"/>
                </a:solidFill>
              </a:rPr>
              <a:t>What features and functionality does </a:t>
            </a:r>
            <a:r>
              <a:rPr lang="en-US" sz="2800" dirty="0" err="1" smtClean="0">
                <a:solidFill>
                  <a:srgbClr val="FF0000"/>
                </a:solidFill>
              </a:rPr>
              <a:t>HydroServer</a:t>
            </a:r>
            <a:r>
              <a:rPr lang="en-US" sz="2800" dirty="0" smtClean="0">
                <a:solidFill>
                  <a:srgbClr val="FF0000"/>
                </a:solidFill>
              </a:rPr>
              <a:t> </a:t>
            </a:r>
            <a:r>
              <a:rPr lang="en-US" sz="2800" dirty="0">
                <a:solidFill>
                  <a:srgbClr val="FF0000"/>
                </a:solidFill>
              </a:rPr>
              <a:t>need to better serve the </a:t>
            </a:r>
            <a:r>
              <a:rPr lang="en-US" sz="2800" dirty="0" smtClean="0">
                <a:solidFill>
                  <a:srgbClr val="FF0000"/>
                </a:solidFill>
              </a:rPr>
              <a:t>community?</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409700" y="1295400"/>
            <a:ext cx="6324600" cy="4267200"/>
          </a:xfrm>
        </p:spPr>
        <p:txBody>
          <a:bodyPr/>
          <a:lstStyle/>
          <a:p>
            <a:pPr eaLnBrk="1" hangingPunct="1">
              <a:lnSpc>
                <a:spcPct val="80000"/>
              </a:lnSpc>
            </a:pPr>
            <a:r>
              <a:rPr lang="en-US" dirty="0" smtClean="0"/>
              <a:t>Questions?</a:t>
            </a:r>
          </a:p>
        </p:txBody>
      </p:sp>
      <p:grpSp>
        <p:nvGrpSpPr>
          <p:cNvPr id="2" name="Group 4"/>
          <p:cNvGrpSpPr>
            <a:grpSpLocks/>
          </p:cNvGrpSpPr>
          <p:nvPr/>
        </p:nvGrpSpPr>
        <p:grpSpPr bwMode="auto">
          <a:xfrm>
            <a:off x="6629400" y="5715000"/>
            <a:ext cx="2657475" cy="966787"/>
            <a:chOff x="6629400" y="5715000"/>
            <a:chExt cx="2657475" cy="966787"/>
          </a:xfrm>
        </p:grpSpPr>
        <p:pic>
          <p:nvPicPr>
            <p:cNvPr id="32778" name="Picture 11" descr="nsf4c"/>
            <p:cNvPicPr>
              <a:picLocks noChangeAspect="1" noChangeArrowheads="1"/>
            </p:cNvPicPr>
            <p:nvPr/>
          </p:nvPicPr>
          <p:blipFill>
            <a:blip r:embed="rId2" cstate="print"/>
            <a:srcRect/>
            <a:stretch>
              <a:fillRect/>
            </a:stretch>
          </p:blipFill>
          <p:spPr bwMode="auto">
            <a:xfrm>
              <a:off x="6629400" y="5715000"/>
              <a:ext cx="995362" cy="966787"/>
            </a:xfrm>
            <a:prstGeom prst="rect">
              <a:avLst/>
            </a:prstGeom>
            <a:noFill/>
            <a:ln w="9525">
              <a:noFill/>
              <a:miter lim="800000"/>
              <a:headEnd/>
              <a:tailEnd/>
            </a:ln>
          </p:spPr>
        </p:pic>
        <p:sp>
          <p:nvSpPr>
            <p:cNvPr id="32779" name="Text Box 12"/>
            <p:cNvSpPr txBox="1">
              <a:spLocks noChangeArrowheads="1"/>
            </p:cNvSpPr>
            <p:nvPr/>
          </p:nvSpPr>
          <p:spPr bwMode="auto">
            <a:xfrm>
              <a:off x="7620000" y="5791200"/>
              <a:ext cx="1666875" cy="641350"/>
            </a:xfrm>
            <a:prstGeom prst="rect">
              <a:avLst/>
            </a:prstGeom>
            <a:noFill/>
            <a:ln w="9525" algn="ctr">
              <a:noFill/>
              <a:miter lim="800000"/>
              <a:headEnd/>
              <a:tailEnd/>
            </a:ln>
          </p:spPr>
          <p:txBody>
            <a:bodyPr>
              <a:spAutoFit/>
            </a:bodyPr>
            <a:lstStyle/>
            <a:p>
              <a:pPr defTabSz="4389438"/>
              <a:r>
                <a:rPr lang="en-US" dirty="0"/>
                <a:t>Support</a:t>
              </a:r>
            </a:p>
            <a:p>
              <a:pPr defTabSz="4389438"/>
              <a:r>
                <a:rPr lang="en-US" dirty="0"/>
                <a:t>EAR 0622374</a:t>
              </a:r>
            </a:p>
          </p:txBody>
        </p:sp>
      </p:grpSp>
      <p:grpSp>
        <p:nvGrpSpPr>
          <p:cNvPr id="3" name="Group 11"/>
          <p:cNvGrpSpPr>
            <a:grpSpLocks/>
          </p:cNvGrpSpPr>
          <p:nvPr/>
        </p:nvGrpSpPr>
        <p:grpSpPr bwMode="auto">
          <a:xfrm>
            <a:off x="152400" y="152400"/>
            <a:ext cx="3465513" cy="1300162"/>
            <a:chOff x="228600" y="5232772"/>
            <a:chExt cx="3733800" cy="1400590"/>
          </a:xfrm>
        </p:grpSpPr>
        <p:pic>
          <p:nvPicPr>
            <p:cNvPr id="32775" name="Picture 4" descr="cuahsi_logo_4"/>
            <p:cNvPicPr>
              <a:picLocks noChangeAspect="1" noChangeArrowheads="1"/>
            </p:cNvPicPr>
            <p:nvPr/>
          </p:nvPicPr>
          <p:blipFill>
            <a:blip r:embed="rId3" cstate="print"/>
            <a:srcRect r="69569"/>
            <a:stretch>
              <a:fillRect/>
            </a:stretch>
          </p:blipFill>
          <p:spPr bwMode="auto">
            <a:xfrm>
              <a:off x="228600" y="5232772"/>
              <a:ext cx="1447800" cy="1400590"/>
            </a:xfrm>
            <a:prstGeom prst="rect">
              <a:avLst/>
            </a:prstGeom>
            <a:noFill/>
            <a:ln w="9525">
              <a:noFill/>
              <a:miter lim="800000"/>
              <a:headEnd/>
              <a:tailEnd/>
            </a:ln>
          </p:spPr>
        </p:pic>
        <p:sp>
          <p:nvSpPr>
            <p:cNvPr id="32776"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t>CUAHSI</a:t>
              </a:r>
            </a:p>
            <a:p>
              <a:pPr>
                <a:lnSpc>
                  <a:spcPct val="80000"/>
                </a:lnSpc>
              </a:pPr>
              <a:r>
                <a:rPr lang="en-US" sz="5400"/>
                <a:t>HIS</a:t>
              </a:r>
            </a:p>
            <a:p>
              <a:pPr>
                <a:lnSpc>
                  <a:spcPct val="40000"/>
                </a:lnSpc>
              </a:pPr>
              <a:r>
                <a:rPr lang="en-US" sz="1400" i="1"/>
                <a:t>Sharing hydrologic data</a:t>
              </a:r>
            </a:p>
          </p:txBody>
        </p:sp>
      </p:grpSp>
      <p:sp>
        <p:nvSpPr>
          <p:cNvPr id="50181" name="Subtitle 10"/>
          <p:cNvSpPr>
            <a:spLocks noGrp="1"/>
          </p:cNvSpPr>
          <p:nvPr>
            <p:ph type="subTitle" idx="1"/>
          </p:nvPr>
        </p:nvSpPr>
        <p:spPr>
          <a:xfrm>
            <a:off x="2438400" y="4191000"/>
            <a:ext cx="4495800" cy="685800"/>
          </a:xfrm>
        </p:spPr>
        <p:txBody>
          <a:bodyPr/>
          <a:lstStyle/>
          <a:p>
            <a:pPr eaLnBrk="1" hangingPunct="1">
              <a:buFont typeface="Arial" pitchFamily="34" charset="0"/>
              <a:buNone/>
              <a:defRPr/>
            </a:pPr>
            <a:r>
              <a:rPr lang="en-US" dirty="0" smtClean="0">
                <a:hlinkClick r:id="rId4"/>
              </a:rPr>
              <a:t>http://his.cuahsi.org/</a:t>
            </a:r>
            <a:r>
              <a:rPr lang="en-US" dirty="0" smtClean="0"/>
              <a:t> </a:t>
            </a:r>
          </a:p>
        </p:txBody>
      </p:sp>
      <p:pic>
        <p:nvPicPr>
          <p:cNvPr id="10" name="Picture 2"/>
          <p:cNvPicPr>
            <a:picLocks noChangeAspect="1" noChangeArrowheads="1"/>
          </p:cNvPicPr>
          <p:nvPr/>
        </p:nvPicPr>
        <p:blipFill>
          <a:blip r:embed="rId5" cstate="print"/>
          <a:srcRect/>
          <a:stretch>
            <a:fillRect/>
          </a:stretch>
        </p:blipFill>
        <p:spPr bwMode="auto">
          <a:xfrm>
            <a:off x="304800" y="5791200"/>
            <a:ext cx="1033095"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938"/>
            <a:ext cx="8229600" cy="1042987"/>
          </a:xfrm>
        </p:spPr>
        <p:txBody>
          <a:bodyPr/>
          <a:lstStyle/>
          <a:p>
            <a:r>
              <a:rPr lang="en-US" smtClean="0">
                <a:solidFill>
                  <a:srgbClr val="000000"/>
                </a:solidFill>
              </a:rPr>
              <a:t>CUAHSI HIS</a:t>
            </a:r>
            <a:endParaRPr lang="en-US" smtClean="0">
              <a:solidFill>
                <a:srgbClr val="FF0000"/>
              </a:solidFill>
            </a:endParaRPr>
          </a:p>
        </p:txBody>
      </p:sp>
      <p:sp>
        <p:nvSpPr>
          <p:cNvPr id="60" name="TextBox 59"/>
          <p:cNvSpPr txBox="1"/>
          <p:nvPr/>
        </p:nvSpPr>
        <p:spPr>
          <a:xfrm>
            <a:off x="544513" y="858838"/>
            <a:ext cx="8304212" cy="1200150"/>
          </a:xfrm>
          <a:prstGeom prst="rect">
            <a:avLst/>
          </a:prstGeom>
          <a:noFill/>
        </p:spPr>
        <p:txBody>
          <a:bodyPr>
            <a:spAutoFit/>
          </a:bodyPr>
          <a:lstStyle/>
          <a:p>
            <a:pPr fontAlgn="auto">
              <a:spcBef>
                <a:spcPts val="0"/>
              </a:spcBef>
              <a:spcAft>
                <a:spcPts val="0"/>
              </a:spcAft>
              <a:defRPr/>
            </a:pPr>
            <a:r>
              <a:rPr lang="en-US" kern="0" dirty="0">
                <a:solidFill>
                  <a:sysClr val="windowText" lastClr="000000"/>
                </a:solidFill>
                <a:latin typeface="Arial" pitchFamily="34" charset="0"/>
              </a:rPr>
              <a:t>The CUAHSI Hydrologic Information System (HIS) is an internet based system to support the sharing of hydrologic data. It is comprised of hydrologic databases and servers connected through web services as well as software for data publication, discovery and access. </a:t>
            </a:r>
          </a:p>
        </p:txBody>
      </p:sp>
      <p:grpSp>
        <p:nvGrpSpPr>
          <p:cNvPr id="2" name="Group 27"/>
          <p:cNvGrpSpPr>
            <a:grpSpLocks/>
          </p:cNvGrpSpPr>
          <p:nvPr/>
        </p:nvGrpSpPr>
        <p:grpSpPr bwMode="auto">
          <a:xfrm>
            <a:off x="955675" y="1816100"/>
            <a:ext cx="7751763" cy="4611688"/>
            <a:chOff x="792163" y="1924735"/>
            <a:chExt cx="7891462" cy="4695825"/>
          </a:xfrm>
        </p:grpSpPr>
        <p:sp>
          <p:nvSpPr>
            <p:cNvPr id="61" name="Rectangle 60"/>
            <p:cNvSpPr/>
            <p:nvPr/>
          </p:nvSpPr>
          <p:spPr>
            <a:xfrm>
              <a:off x="3418341" y="2380578"/>
              <a:ext cx="2338510" cy="877740"/>
            </a:xfrm>
            <a:prstGeom prst="rect">
              <a:avLst/>
            </a:prstGeom>
            <a:solidFill>
              <a:srgbClr val="4F81BD"/>
            </a:solidFill>
            <a:ln w="25400" cap="flat" cmpd="sng" algn="ctr">
              <a:solidFill>
                <a:srgbClr val="4F81BD">
                  <a:shade val="50000"/>
                </a:srgbClr>
              </a:solidFill>
              <a:prstDash val="solid"/>
            </a:ln>
            <a:effectLst/>
          </p:spPr>
          <p:txBody>
            <a:bodyPr anchor="b"/>
            <a:lstStyle/>
            <a:p>
              <a:pPr algn="ctr" fontAlgn="auto">
                <a:spcBef>
                  <a:spcPts val="0"/>
                </a:spcBef>
                <a:spcAft>
                  <a:spcPts val="0"/>
                </a:spcAft>
                <a:defRPr/>
              </a:pPr>
              <a:r>
                <a:rPr lang="en-US" kern="0" dirty="0">
                  <a:solidFill>
                    <a:sysClr val="window" lastClr="FFFFFF"/>
                  </a:solidFill>
                  <a:latin typeface="Calibri"/>
                </a:rPr>
                <a:t>Data Discovery and Integration platform</a:t>
              </a:r>
            </a:p>
          </p:txBody>
        </p:sp>
        <p:sp>
          <p:nvSpPr>
            <p:cNvPr id="62" name="Rectangle 61"/>
            <p:cNvSpPr/>
            <p:nvPr/>
          </p:nvSpPr>
          <p:spPr>
            <a:xfrm>
              <a:off x="792163" y="5096235"/>
              <a:ext cx="2113871" cy="877740"/>
            </a:xfrm>
            <a:prstGeom prst="rect">
              <a:avLst/>
            </a:prstGeom>
            <a:solidFill>
              <a:srgbClr val="4F81BD"/>
            </a:solidFill>
            <a:ln w="25400" cap="flat" cmpd="sng" algn="ctr">
              <a:solidFill>
                <a:srgbClr val="4F81BD">
                  <a:shade val="50000"/>
                </a:srgbClr>
              </a:solidFill>
              <a:prstDash val="solid"/>
            </a:ln>
            <a:effectLst/>
          </p:spPr>
          <p:txBody>
            <a:bodyPr anchor="b"/>
            <a:lstStyle/>
            <a:p>
              <a:pPr algn="ctr" fontAlgn="auto">
                <a:spcBef>
                  <a:spcPts val="0"/>
                </a:spcBef>
                <a:spcAft>
                  <a:spcPts val="0"/>
                </a:spcAft>
                <a:defRPr/>
              </a:pPr>
              <a:r>
                <a:rPr lang="en-US" kern="0" dirty="0">
                  <a:solidFill>
                    <a:sysClr val="window" lastClr="FFFFFF"/>
                  </a:solidFill>
                  <a:latin typeface="Calibri"/>
                </a:rPr>
                <a:t>Data Publication platform</a:t>
              </a:r>
            </a:p>
          </p:txBody>
        </p:sp>
        <p:sp>
          <p:nvSpPr>
            <p:cNvPr id="63" name="Rectangle 62"/>
            <p:cNvSpPr/>
            <p:nvPr/>
          </p:nvSpPr>
          <p:spPr>
            <a:xfrm>
              <a:off x="6572986" y="5089769"/>
              <a:ext cx="2110639" cy="877740"/>
            </a:xfrm>
            <a:prstGeom prst="rect">
              <a:avLst/>
            </a:prstGeom>
            <a:solidFill>
              <a:srgbClr val="4F81BD"/>
            </a:solidFill>
            <a:ln w="25400" cap="flat" cmpd="sng" algn="ctr">
              <a:solidFill>
                <a:srgbClr val="4F81BD">
                  <a:shade val="50000"/>
                </a:srgbClr>
              </a:solidFill>
              <a:prstDash val="solid"/>
            </a:ln>
            <a:effectLst/>
          </p:spPr>
          <p:txBody>
            <a:bodyPr anchor="b"/>
            <a:lstStyle/>
            <a:p>
              <a:pPr algn="ctr" fontAlgn="auto">
                <a:spcBef>
                  <a:spcPts val="0"/>
                </a:spcBef>
                <a:spcAft>
                  <a:spcPts val="0"/>
                </a:spcAft>
                <a:defRPr/>
              </a:pPr>
              <a:r>
                <a:rPr lang="en-US" kern="0" dirty="0">
                  <a:solidFill>
                    <a:sysClr val="window" lastClr="FFFFFF"/>
                  </a:solidFill>
                  <a:latin typeface="Calibri"/>
                </a:rPr>
                <a:t>Data Synthesis and Research platform</a:t>
              </a:r>
            </a:p>
          </p:txBody>
        </p:sp>
        <p:cxnSp>
          <p:nvCxnSpPr>
            <p:cNvPr id="34824" name="Straight Arrow Connector 63"/>
            <p:cNvCxnSpPr>
              <a:cxnSpLocks noChangeShapeType="1"/>
              <a:stCxn id="62" idx="0"/>
              <a:endCxn id="61" idx="2"/>
            </p:cNvCxnSpPr>
            <p:nvPr/>
          </p:nvCxnSpPr>
          <p:spPr bwMode="auto">
            <a:xfrm rot="5400000" flipH="1" flipV="1">
              <a:off x="2299141" y="2808533"/>
              <a:ext cx="1838324" cy="2737729"/>
            </a:xfrm>
            <a:prstGeom prst="straightConnector1">
              <a:avLst/>
            </a:prstGeom>
            <a:noFill/>
            <a:ln w="57150" algn="ctr">
              <a:solidFill>
                <a:srgbClr val="4A7EBB"/>
              </a:solidFill>
              <a:round/>
              <a:headEnd/>
              <a:tailEnd type="arrow" w="med" len="med"/>
            </a:ln>
          </p:spPr>
        </p:cxnSp>
        <p:cxnSp>
          <p:nvCxnSpPr>
            <p:cNvPr id="34825" name="Straight Arrow Connector 64"/>
            <p:cNvCxnSpPr>
              <a:cxnSpLocks noChangeShapeType="1"/>
            </p:cNvCxnSpPr>
            <p:nvPr/>
          </p:nvCxnSpPr>
          <p:spPr bwMode="auto">
            <a:xfrm rot="16200000" flipH="1">
              <a:off x="5153025" y="2616885"/>
              <a:ext cx="1866900" cy="3079750"/>
            </a:xfrm>
            <a:prstGeom prst="straightConnector1">
              <a:avLst/>
            </a:prstGeom>
            <a:noFill/>
            <a:ln w="57150" algn="ctr">
              <a:solidFill>
                <a:srgbClr val="4A7EBB"/>
              </a:solidFill>
              <a:round/>
              <a:headEnd/>
              <a:tailEnd type="arrow" w="med" len="med"/>
            </a:ln>
          </p:spPr>
        </p:cxnSp>
        <p:cxnSp>
          <p:nvCxnSpPr>
            <p:cNvPr id="34826" name="Straight Arrow Connector 65"/>
            <p:cNvCxnSpPr>
              <a:cxnSpLocks noChangeShapeType="1"/>
              <a:stCxn id="62" idx="3"/>
              <a:endCxn id="63" idx="1"/>
            </p:cNvCxnSpPr>
            <p:nvPr/>
          </p:nvCxnSpPr>
          <p:spPr bwMode="auto">
            <a:xfrm flipV="1">
              <a:off x="2906713" y="5529947"/>
              <a:ext cx="3665537" cy="6350"/>
            </a:xfrm>
            <a:prstGeom prst="straightConnector1">
              <a:avLst/>
            </a:prstGeom>
            <a:noFill/>
            <a:ln w="57150" algn="ctr">
              <a:solidFill>
                <a:srgbClr val="4A7EBB"/>
              </a:solidFill>
              <a:round/>
              <a:headEnd/>
              <a:tailEnd type="arrow" w="med" len="med"/>
            </a:ln>
          </p:spPr>
        </p:cxnSp>
        <p:sp>
          <p:nvSpPr>
            <p:cNvPr id="34827" name="TextBox 15"/>
            <p:cNvSpPr txBox="1">
              <a:spLocks noChangeArrowheads="1"/>
            </p:cNvSpPr>
            <p:nvPr/>
          </p:nvSpPr>
          <p:spPr bwMode="auto">
            <a:xfrm>
              <a:off x="3759200" y="4977497"/>
              <a:ext cx="1609725" cy="400050"/>
            </a:xfrm>
            <a:prstGeom prst="rect">
              <a:avLst/>
            </a:prstGeom>
            <a:noFill/>
            <a:ln w="9525">
              <a:noFill/>
              <a:miter lim="800000"/>
              <a:headEnd/>
              <a:tailEnd/>
            </a:ln>
          </p:spPr>
          <p:txBody>
            <a:bodyPr wrap="none">
              <a:spAutoFit/>
            </a:bodyPr>
            <a:lstStyle/>
            <a:p>
              <a:pPr algn="ctr"/>
              <a:r>
                <a:rPr lang="en-US" sz="2000" b="1">
                  <a:solidFill>
                    <a:srgbClr val="000000"/>
                  </a:solidFill>
                  <a:latin typeface="Calibri" pitchFamily="34" charset="0"/>
                </a:rPr>
                <a:t>Data Services</a:t>
              </a:r>
            </a:p>
          </p:txBody>
        </p:sp>
        <p:sp>
          <p:nvSpPr>
            <p:cNvPr id="34828" name="TextBox 16"/>
            <p:cNvSpPr txBox="1">
              <a:spLocks noChangeArrowheads="1"/>
            </p:cNvSpPr>
            <p:nvPr/>
          </p:nvSpPr>
          <p:spPr bwMode="auto">
            <a:xfrm rot="-2100000">
              <a:off x="1676400" y="3812272"/>
              <a:ext cx="2151063" cy="400050"/>
            </a:xfrm>
            <a:prstGeom prst="rect">
              <a:avLst/>
            </a:prstGeom>
            <a:noFill/>
            <a:ln w="9525">
              <a:noFill/>
              <a:miter lim="800000"/>
              <a:headEnd/>
              <a:tailEnd/>
            </a:ln>
          </p:spPr>
          <p:txBody>
            <a:bodyPr wrap="none">
              <a:spAutoFit/>
            </a:bodyPr>
            <a:lstStyle/>
            <a:p>
              <a:pPr algn="ctr"/>
              <a:r>
                <a:rPr lang="en-US" sz="2000" b="1">
                  <a:solidFill>
                    <a:srgbClr val="000000"/>
                  </a:solidFill>
                  <a:latin typeface="Calibri" pitchFamily="34" charset="0"/>
                </a:rPr>
                <a:t>Metadata Services</a:t>
              </a:r>
            </a:p>
          </p:txBody>
        </p:sp>
        <p:sp>
          <p:nvSpPr>
            <p:cNvPr id="34829" name="TextBox 17"/>
            <p:cNvSpPr txBox="1">
              <a:spLocks noChangeArrowheads="1"/>
            </p:cNvSpPr>
            <p:nvPr/>
          </p:nvSpPr>
          <p:spPr bwMode="auto">
            <a:xfrm rot="1860000">
              <a:off x="5411788" y="3756710"/>
              <a:ext cx="1993900" cy="40005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Metadata Search</a:t>
              </a:r>
            </a:p>
          </p:txBody>
        </p:sp>
        <p:sp>
          <p:nvSpPr>
            <p:cNvPr id="70" name="TextBox 13"/>
            <p:cNvSpPr txBox="1">
              <a:spLocks noChangeArrowheads="1"/>
            </p:cNvSpPr>
            <p:nvPr/>
          </p:nvSpPr>
          <p:spPr bwMode="auto">
            <a:xfrm>
              <a:off x="3767421" y="2380578"/>
              <a:ext cx="1511062" cy="368554"/>
            </a:xfrm>
            <a:prstGeom prst="rect">
              <a:avLst/>
            </a:prstGeom>
            <a:noFill/>
            <a:ln w="9525">
              <a:noFill/>
              <a:miter lim="800000"/>
              <a:headEnd/>
              <a:tailEnd/>
            </a:ln>
          </p:spPr>
          <p:txBody>
            <a:bodyPr>
              <a:spAutoFit/>
            </a:bodyPr>
            <a:lstStyle/>
            <a:p>
              <a:pPr algn="ctr" fontAlgn="auto">
                <a:spcBef>
                  <a:spcPts val="0"/>
                </a:spcBef>
                <a:spcAft>
                  <a:spcPts val="0"/>
                </a:spcAft>
                <a:defRPr/>
              </a:pPr>
              <a:r>
                <a:rPr lang="en-US" b="1" kern="0" dirty="0">
                  <a:solidFill>
                    <a:srgbClr val="FFFF00"/>
                  </a:solidFill>
                  <a:latin typeface="Arial" pitchFamily="34" charset="0"/>
                </a:rPr>
                <a:t>HIS Central</a:t>
              </a:r>
            </a:p>
          </p:txBody>
        </p:sp>
        <p:sp>
          <p:nvSpPr>
            <p:cNvPr id="71" name="TextBox 14"/>
            <p:cNvSpPr txBox="1">
              <a:spLocks noChangeArrowheads="1"/>
            </p:cNvSpPr>
            <p:nvPr/>
          </p:nvSpPr>
          <p:spPr bwMode="auto">
            <a:xfrm>
              <a:off x="6589147" y="5078454"/>
              <a:ext cx="2065388" cy="370169"/>
            </a:xfrm>
            <a:prstGeom prst="rect">
              <a:avLst/>
            </a:prstGeom>
            <a:noFill/>
            <a:ln w="9525">
              <a:noFill/>
              <a:miter lim="800000"/>
              <a:headEnd/>
              <a:tailEnd/>
            </a:ln>
          </p:spPr>
          <p:txBody>
            <a:bodyPr>
              <a:spAutoFit/>
            </a:bodyPr>
            <a:lstStyle/>
            <a:p>
              <a:pPr algn="ctr" fontAlgn="auto">
                <a:spcBef>
                  <a:spcPts val="0"/>
                </a:spcBef>
                <a:spcAft>
                  <a:spcPts val="0"/>
                </a:spcAft>
                <a:defRPr/>
              </a:pPr>
              <a:r>
                <a:rPr lang="en-US" b="1" kern="0" dirty="0" err="1">
                  <a:solidFill>
                    <a:srgbClr val="FFFF00"/>
                  </a:solidFill>
                  <a:latin typeface="Arial" pitchFamily="34" charset="0"/>
                </a:rPr>
                <a:t>HydroDesktop</a:t>
              </a:r>
              <a:endParaRPr lang="en-US" b="1" kern="0" dirty="0">
                <a:solidFill>
                  <a:srgbClr val="FFFF00"/>
                </a:solidFill>
                <a:latin typeface="Arial" pitchFamily="34" charset="0"/>
              </a:endParaRPr>
            </a:p>
          </p:txBody>
        </p:sp>
        <p:sp>
          <p:nvSpPr>
            <p:cNvPr id="72" name="TextBox 15"/>
            <p:cNvSpPr txBox="1">
              <a:spLocks noChangeArrowheads="1"/>
            </p:cNvSpPr>
            <p:nvPr/>
          </p:nvSpPr>
          <p:spPr bwMode="auto">
            <a:xfrm>
              <a:off x="961855" y="5078454"/>
              <a:ext cx="1737317" cy="376635"/>
            </a:xfrm>
            <a:prstGeom prst="rect">
              <a:avLst/>
            </a:prstGeom>
            <a:noFill/>
            <a:ln w="9525">
              <a:noFill/>
              <a:miter lim="800000"/>
              <a:headEnd/>
              <a:tailEnd/>
            </a:ln>
          </p:spPr>
          <p:txBody>
            <a:bodyPr>
              <a:spAutoFit/>
            </a:bodyPr>
            <a:lstStyle/>
            <a:p>
              <a:pPr algn="ctr" fontAlgn="auto">
                <a:spcBef>
                  <a:spcPts val="0"/>
                </a:spcBef>
                <a:spcAft>
                  <a:spcPts val="0"/>
                </a:spcAft>
                <a:defRPr/>
              </a:pPr>
              <a:r>
                <a:rPr lang="en-US" b="1" kern="0" dirty="0" err="1">
                  <a:solidFill>
                    <a:srgbClr val="FFFF00"/>
                  </a:solidFill>
                  <a:latin typeface="Arial" pitchFamily="34" charset="0"/>
                </a:rPr>
                <a:t>HydroServer</a:t>
              </a:r>
              <a:endParaRPr lang="en-US" b="1" kern="0" dirty="0">
                <a:solidFill>
                  <a:srgbClr val="FFFF00"/>
                </a:solidFill>
                <a:latin typeface="Arial" pitchFamily="34" charset="0"/>
              </a:endParaRPr>
            </a:p>
          </p:txBody>
        </p:sp>
        <p:sp>
          <p:nvSpPr>
            <p:cNvPr id="34833" name="TextBox 16"/>
            <p:cNvSpPr txBox="1">
              <a:spLocks noChangeArrowheads="1"/>
            </p:cNvSpPr>
            <p:nvPr/>
          </p:nvSpPr>
          <p:spPr bwMode="auto">
            <a:xfrm rot="-2081353">
              <a:off x="2047875" y="4018647"/>
              <a:ext cx="1824038" cy="338138"/>
            </a:xfrm>
            <a:prstGeom prst="rect">
              <a:avLst/>
            </a:prstGeom>
            <a:noFill/>
            <a:ln w="9525">
              <a:noFill/>
              <a:miter lim="800000"/>
              <a:headEnd/>
              <a:tailEnd/>
            </a:ln>
          </p:spPr>
          <p:txBody>
            <a:bodyPr wrap="none">
              <a:spAutoFit/>
            </a:bodyPr>
            <a:lstStyle/>
            <a:p>
              <a:pPr algn="ctr"/>
              <a:r>
                <a:rPr lang="en-US" sz="1600" b="1">
                  <a:solidFill>
                    <a:srgbClr val="000000"/>
                  </a:solidFill>
                  <a:latin typeface="Calibri" pitchFamily="34" charset="0"/>
                </a:rPr>
                <a:t>Service registration</a:t>
              </a:r>
            </a:p>
          </p:txBody>
        </p:sp>
        <p:sp>
          <p:nvSpPr>
            <p:cNvPr id="34834" name="TextBox 24"/>
            <p:cNvSpPr txBox="1">
              <a:spLocks noChangeArrowheads="1"/>
            </p:cNvSpPr>
            <p:nvPr/>
          </p:nvSpPr>
          <p:spPr bwMode="auto">
            <a:xfrm rot="-2087033">
              <a:off x="2316163" y="4158347"/>
              <a:ext cx="1760537" cy="339725"/>
            </a:xfrm>
            <a:prstGeom prst="rect">
              <a:avLst/>
            </a:prstGeom>
            <a:noFill/>
            <a:ln w="9525">
              <a:noFill/>
              <a:miter lim="800000"/>
              <a:headEnd/>
              <a:tailEnd/>
            </a:ln>
          </p:spPr>
          <p:txBody>
            <a:bodyPr wrap="none">
              <a:spAutoFit/>
            </a:bodyPr>
            <a:lstStyle/>
            <a:p>
              <a:pPr algn="ctr"/>
              <a:r>
                <a:rPr lang="en-US" sz="1600" b="1">
                  <a:solidFill>
                    <a:srgbClr val="000000"/>
                  </a:solidFill>
                  <a:latin typeface="Calibri" pitchFamily="34" charset="0"/>
                </a:rPr>
                <a:t>Catalog harvesting</a:t>
              </a:r>
            </a:p>
          </p:txBody>
        </p:sp>
        <p:sp>
          <p:nvSpPr>
            <p:cNvPr id="34835" name="TextBox 17"/>
            <p:cNvSpPr txBox="1">
              <a:spLocks noChangeArrowheads="1"/>
            </p:cNvSpPr>
            <p:nvPr/>
          </p:nvSpPr>
          <p:spPr bwMode="auto">
            <a:xfrm rot="1860000">
              <a:off x="4668838" y="3905935"/>
              <a:ext cx="3054350" cy="338137"/>
            </a:xfrm>
            <a:prstGeom prst="rect">
              <a:avLst/>
            </a:prstGeom>
            <a:noFill/>
            <a:ln w="9525">
              <a:noFill/>
              <a:miter lim="800000"/>
              <a:headEnd/>
              <a:tailEnd/>
            </a:ln>
          </p:spPr>
          <p:txBody>
            <a:bodyPr wrap="none">
              <a:spAutoFit/>
            </a:bodyPr>
            <a:lstStyle/>
            <a:p>
              <a:r>
                <a:rPr lang="en-US" sz="1600" b="1">
                  <a:solidFill>
                    <a:srgbClr val="000000"/>
                  </a:solidFill>
                  <a:latin typeface="Calibri" pitchFamily="34" charset="0"/>
                </a:rPr>
                <a:t>Service and data theme metadata</a:t>
              </a:r>
            </a:p>
          </p:txBody>
        </p:sp>
        <p:sp>
          <p:nvSpPr>
            <p:cNvPr id="34836" name="TextBox 23"/>
            <p:cNvSpPr txBox="1">
              <a:spLocks noChangeArrowheads="1"/>
            </p:cNvSpPr>
            <p:nvPr/>
          </p:nvSpPr>
          <p:spPr bwMode="auto">
            <a:xfrm rot="1860000">
              <a:off x="5486400" y="4069447"/>
              <a:ext cx="1041400" cy="338138"/>
            </a:xfrm>
            <a:prstGeom prst="rect">
              <a:avLst/>
            </a:prstGeom>
            <a:noFill/>
            <a:ln w="9525">
              <a:noFill/>
              <a:miter lim="800000"/>
              <a:headEnd/>
              <a:tailEnd/>
            </a:ln>
          </p:spPr>
          <p:txBody>
            <a:bodyPr wrap="none">
              <a:spAutoFit/>
            </a:bodyPr>
            <a:lstStyle/>
            <a:p>
              <a:r>
                <a:rPr lang="en-US" sz="1600" b="1">
                  <a:solidFill>
                    <a:srgbClr val="000000"/>
                  </a:solidFill>
                  <a:latin typeface="Calibri" pitchFamily="34" charset="0"/>
                </a:rPr>
                <a:t>Data carts</a:t>
              </a:r>
            </a:p>
          </p:txBody>
        </p:sp>
        <p:sp>
          <p:nvSpPr>
            <p:cNvPr id="34837" name="TextBox 15"/>
            <p:cNvSpPr txBox="1">
              <a:spLocks noChangeArrowheads="1"/>
            </p:cNvSpPr>
            <p:nvPr/>
          </p:nvSpPr>
          <p:spPr bwMode="auto">
            <a:xfrm>
              <a:off x="3617913" y="5225147"/>
              <a:ext cx="1892300" cy="338138"/>
            </a:xfrm>
            <a:prstGeom prst="rect">
              <a:avLst/>
            </a:prstGeom>
            <a:noFill/>
            <a:ln w="9525">
              <a:noFill/>
              <a:miter lim="800000"/>
              <a:headEnd/>
              <a:tailEnd/>
            </a:ln>
          </p:spPr>
          <p:txBody>
            <a:bodyPr wrap="none">
              <a:spAutoFit/>
            </a:bodyPr>
            <a:lstStyle/>
            <a:p>
              <a:pPr algn="ctr"/>
              <a:r>
                <a:rPr lang="en-US" sz="1600" b="1">
                  <a:solidFill>
                    <a:srgbClr val="000000"/>
                  </a:solidFill>
                  <a:latin typeface="Calibri" pitchFamily="34" charset="0"/>
                </a:rPr>
                <a:t>Water Data Services</a:t>
              </a:r>
            </a:p>
          </p:txBody>
        </p:sp>
        <p:sp>
          <p:nvSpPr>
            <p:cNvPr id="34838" name="TextBox 13"/>
            <p:cNvSpPr txBox="1">
              <a:spLocks noChangeArrowheads="1"/>
            </p:cNvSpPr>
            <p:nvPr/>
          </p:nvSpPr>
          <p:spPr bwMode="auto">
            <a:xfrm>
              <a:off x="3589338" y="5483910"/>
              <a:ext cx="1949450" cy="339725"/>
            </a:xfrm>
            <a:prstGeom prst="rect">
              <a:avLst/>
            </a:prstGeom>
            <a:noFill/>
            <a:ln w="9525">
              <a:noFill/>
              <a:miter lim="800000"/>
              <a:headEnd/>
              <a:tailEnd/>
            </a:ln>
          </p:spPr>
          <p:txBody>
            <a:bodyPr wrap="none">
              <a:spAutoFit/>
            </a:bodyPr>
            <a:lstStyle/>
            <a:p>
              <a:pPr algn="ctr"/>
              <a:r>
                <a:rPr lang="en-US" sz="1600" b="1">
                  <a:solidFill>
                    <a:srgbClr val="000000"/>
                  </a:solidFill>
                  <a:latin typeface="Calibri" pitchFamily="34" charset="0"/>
                </a:rPr>
                <a:t>Spatial Data Services</a:t>
              </a:r>
            </a:p>
          </p:txBody>
        </p:sp>
        <p:sp>
          <p:nvSpPr>
            <p:cNvPr id="79" name="TextBox 78"/>
            <p:cNvSpPr txBox="1"/>
            <p:nvPr/>
          </p:nvSpPr>
          <p:spPr>
            <a:xfrm>
              <a:off x="2810684" y="1924735"/>
              <a:ext cx="185852" cy="462308"/>
            </a:xfrm>
            <a:prstGeom prst="rect">
              <a:avLst/>
            </a:prstGeom>
            <a:noFill/>
          </p:spPr>
          <p:txBody>
            <a:bodyPr wrap="none">
              <a:spAutoFit/>
            </a:bodyPr>
            <a:lstStyle/>
            <a:p>
              <a:pPr fontAlgn="auto">
                <a:spcBef>
                  <a:spcPts val="0"/>
                </a:spcBef>
                <a:spcAft>
                  <a:spcPts val="0"/>
                </a:spcAft>
                <a:defRPr/>
              </a:pPr>
              <a:endParaRPr lang="en-US" sz="2400" kern="0" dirty="0">
                <a:solidFill>
                  <a:sysClr val="windowText" lastClr="000000"/>
                </a:solidFill>
                <a:latin typeface="Arial" pitchFamily="34" charset="0"/>
              </a:endParaRPr>
            </a:p>
          </p:txBody>
        </p:sp>
        <p:sp>
          <p:nvSpPr>
            <p:cNvPr id="80" name="TextBox 79"/>
            <p:cNvSpPr txBox="1"/>
            <p:nvPr/>
          </p:nvSpPr>
          <p:spPr>
            <a:xfrm>
              <a:off x="5750386" y="2380578"/>
              <a:ext cx="2412852" cy="646585"/>
            </a:xfrm>
            <a:prstGeom prst="rect">
              <a:avLst/>
            </a:prstGeom>
            <a:noFill/>
          </p:spPr>
          <p:txBody>
            <a:bodyPr>
              <a:spAutoFit/>
            </a:bodyPr>
            <a:lstStyle/>
            <a:p>
              <a:pPr fontAlgn="auto">
                <a:spcBef>
                  <a:spcPts val="0"/>
                </a:spcBef>
                <a:spcAft>
                  <a:spcPts val="0"/>
                </a:spcAft>
                <a:defRPr/>
              </a:pPr>
              <a:r>
                <a:rPr lang="en-US" kern="0" dirty="0">
                  <a:solidFill>
                    <a:sysClr val="windowText" lastClr="000000">
                      <a:lumMod val="50000"/>
                      <a:lumOff val="50000"/>
                    </a:sysClr>
                  </a:solidFill>
                  <a:latin typeface="Arial" pitchFamily="34" charset="0"/>
                </a:rPr>
                <a:t>Like search portals Google, Yahoo, Bing</a:t>
              </a:r>
            </a:p>
          </p:txBody>
        </p:sp>
        <p:sp>
          <p:nvSpPr>
            <p:cNvPr id="81" name="TextBox 80"/>
            <p:cNvSpPr txBox="1"/>
            <p:nvPr/>
          </p:nvSpPr>
          <p:spPr>
            <a:xfrm>
              <a:off x="6660256" y="5973975"/>
              <a:ext cx="2023369" cy="370169"/>
            </a:xfrm>
            <a:prstGeom prst="rect">
              <a:avLst/>
            </a:prstGeom>
            <a:noFill/>
          </p:spPr>
          <p:txBody>
            <a:bodyPr>
              <a:spAutoFit/>
            </a:bodyPr>
            <a:lstStyle/>
            <a:p>
              <a:pPr fontAlgn="auto">
                <a:spcBef>
                  <a:spcPts val="0"/>
                </a:spcBef>
                <a:spcAft>
                  <a:spcPts val="0"/>
                </a:spcAft>
                <a:defRPr/>
              </a:pPr>
              <a:r>
                <a:rPr lang="en-US" kern="0" dirty="0">
                  <a:solidFill>
                    <a:sysClr val="windowText" lastClr="000000">
                      <a:lumMod val="50000"/>
                      <a:lumOff val="50000"/>
                    </a:sysClr>
                  </a:solidFill>
                  <a:latin typeface="Arial" pitchFamily="34" charset="0"/>
                </a:rPr>
                <a:t>Like browsers</a:t>
              </a:r>
            </a:p>
          </p:txBody>
        </p:sp>
        <p:sp>
          <p:nvSpPr>
            <p:cNvPr id="82" name="TextBox 81"/>
            <p:cNvSpPr txBox="1"/>
            <p:nvPr/>
          </p:nvSpPr>
          <p:spPr>
            <a:xfrm>
              <a:off x="999025" y="5973975"/>
              <a:ext cx="1611261" cy="646585"/>
            </a:xfrm>
            <a:prstGeom prst="rect">
              <a:avLst/>
            </a:prstGeom>
            <a:noFill/>
          </p:spPr>
          <p:txBody>
            <a:bodyPr>
              <a:spAutoFit/>
            </a:bodyPr>
            <a:lstStyle/>
            <a:p>
              <a:pPr fontAlgn="auto">
                <a:spcBef>
                  <a:spcPts val="0"/>
                </a:spcBef>
                <a:spcAft>
                  <a:spcPts val="0"/>
                </a:spcAft>
                <a:defRPr/>
              </a:pPr>
              <a:r>
                <a:rPr lang="en-US" kern="0" dirty="0">
                  <a:solidFill>
                    <a:sysClr val="windowText" lastClr="000000">
                      <a:lumMod val="50000"/>
                      <a:lumOff val="50000"/>
                    </a:sysClr>
                  </a:solidFill>
                  <a:latin typeface="Arial" pitchFamily="34" charset="0"/>
                </a:rPr>
                <a:t>Like web servers</a:t>
              </a:r>
            </a:p>
          </p:txBody>
        </p:sp>
        <p:sp>
          <p:nvSpPr>
            <p:cNvPr id="83" name="TextBox 82"/>
            <p:cNvSpPr txBox="1"/>
            <p:nvPr/>
          </p:nvSpPr>
          <p:spPr>
            <a:xfrm>
              <a:off x="4014685" y="5933563"/>
              <a:ext cx="1611261" cy="370170"/>
            </a:xfrm>
            <a:prstGeom prst="rect">
              <a:avLst/>
            </a:prstGeom>
            <a:noFill/>
          </p:spPr>
          <p:txBody>
            <a:bodyPr>
              <a:spAutoFit/>
            </a:bodyPr>
            <a:lstStyle/>
            <a:p>
              <a:pPr fontAlgn="auto">
                <a:spcBef>
                  <a:spcPts val="0"/>
                </a:spcBef>
                <a:spcAft>
                  <a:spcPts val="0"/>
                </a:spcAft>
                <a:defRPr/>
              </a:pPr>
              <a:r>
                <a:rPr lang="en-US" kern="0" dirty="0">
                  <a:solidFill>
                    <a:sysClr val="windowText" lastClr="000000">
                      <a:lumMod val="50000"/>
                      <a:lumOff val="50000"/>
                    </a:sysClr>
                  </a:solidFill>
                  <a:latin typeface="Arial" pitchFamily="34" charset="0"/>
                </a:rPr>
                <a:t>Like HTML</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HydroServer</a:t>
            </a:r>
            <a:r>
              <a:rPr lang="en-US" dirty="0" smtClean="0"/>
              <a:t> Goals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platform for publishing space-time hydrologic datasets that:</a:t>
            </a:r>
          </a:p>
          <a:p>
            <a:pPr lvl="1"/>
            <a:r>
              <a:rPr lang="en-US" dirty="0" smtClean="0"/>
              <a:t>Provides local control of data</a:t>
            </a:r>
          </a:p>
          <a:p>
            <a:pPr lvl="1"/>
            <a:r>
              <a:rPr lang="en-US" dirty="0" smtClean="0"/>
              <a:t>Makes data universally available</a:t>
            </a:r>
          </a:p>
          <a:p>
            <a:pPr lvl="1"/>
            <a:r>
              <a:rPr lang="en-US" dirty="0" smtClean="0"/>
              <a:t>Is autonomous</a:t>
            </a:r>
          </a:p>
          <a:p>
            <a:endParaRPr lang="en-US" dirty="0" smtClean="0"/>
          </a:p>
          <a:p>
            <a:r>
              <a:rPr lang="en-US" dirty="0" err="1" smtClean="0"/>
              <a:t>HydroServer</a:t>
            </a:r>
            <a:r>
              <a:rPr lang="en-US" dirty="0" smtClean="0"/>
              <a:t> should be functional independent of the rest of HIS</a:t>
            </a:r>
          </a:p>
          <a:p>
            <a:pPr lvl="1"/>
            <a:r>
              <a:rPr lang="en-US" dirty="0" smtClean="0"/>
              <a:t>Texas Hydrologic Information System </a:t>
            </a:r>
          </a:p>
          <a:p>
            <a:pPr lvl="1"/>
            <a:r>
              <a:rPr lang="en-US" dirty="0" smtClean="0"/>
              <a:t>INRA Constellation of Experimental Watersheds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jeff\AppData\Local\Microsoft\Windows\Temporary Internet Files\Content.IE5\Q8RGWUXA\MCj04348450000[1].png"/>
          <p:cNvPicPr>
            <a:picLocks noChangeAspect="1" noChangeArrowheads="1"/>
          </p:cNvPicPr>
          <p:nvPr/>
        </p:nvPicPr>
        <p:blipFill>
          <a:blip r:embed="rId3" cstate="print"/>
          <a:srcRect/>
          <a:stretch>
            <a:fillRect/>
          </a:stretch>
        </p:blipFill>
        <p:spPr bwMode="auto">
          <a:xfrm>
            <a:off x="3124200" y="3657600"/>
            <a:ext cx="2133600" cy="2133600"/>
          </a:xfrm>
          <a:prstGeom prst="rect">
            <a:avLst/>
          </a:prstGeom>
          <a:noFill/>
        </p:spPr>
      </p:pic>
      <p:sp>
        <p:nvSpPr>
          <p:cNvPr id="80" name="Line 29"/>
          <p:cNvSpPr>
            <a:spLocks noChangeShapeType="1"/>
          </p:cNvSpPr>
          <p:nvPr/>
        </p:nvSpPr>
        <p:spPr bwMode="auto">
          <a:xfrm flipH="1" flipV="1">
            <a:off x="4114800" y="5715000"/>
            <a:ext cx="1752600" cy="914400"/>
          </a:xfrm>
          <a:prstGeom prst="line">
            <a:avLst/>
          </a:prstGeom>
          <a:noFill/>
          <a:ln w="63500">
            <a:solidFill>
              <a:schemeClr val="tx1"/>
            </a:solidFill>
            <a:prstDash val="sysDot"/>
            <a:round/>
            <a:headEnd/>
            <a:tailEnd/>
          </a:ln>
        </p:spPr>
        <p:txBody>
          <a:bodyPr/>
          <a:lstStyle/>
          <a:p>
            <a:endParaRPr lang="en-US"/>
          </a:p>
        </p:txBody>
      </p:sp>
      <p:sp>
        <p:nvSpPr>
          <p:cNvPr id="79" name="Line 29"/>
          <p:cNvSpPr>
            <a:spLocks noChangeShapeType="1"/>
          </p:cNvSpPr>
          <p:nvPr/>
        </p:nvSpPr>
        <p:spPr bwMode="auto">
          <a:xfrm flipH="1">
            <a:off x="4038600" y="228600"/>
            <a:ext cx="1828800" cy="3505200"/>
          </a:xfrm>
          <a:prstGeom prst="line">
            <a:avLst/>
          </a:prstGeom>
          <a:noFill/>
          <a:ln w="63500">
            <a:solidFill>
              <a:schemeClr val="tx1"/>
            </a:solidFill>
            <a:prstDash val="sysDot"/>
            <a:round/>
            <a:headEnd/>
            <a:tailEnd type="none"/>
          </a:ln>
        </p:spPr>
        <p:txBody>
          <a:bodyPr/>
          <a:lstStyle/>
          <a:p>
            <a:endParaRPr lang="en-US"/>
          </a:p>
        </p:txBody>
      </p:sp>
      <p:sp>
        <p:nvSpPr>
          <p:cNvPr id="11286" name="Rectangle 23"/>
          <p:cNvSpPr>
            <a:spLocks noChangeArrowheads="1"/>
          </p:cNvSpPr>
          <p:nvPr/>
        </p:nvSpPr>
        <p:spPr bwMode="auto">
          <a:xfrm>
            <a:off x="5867400" y="152400"/>
            <a:ext cx="3124200" cy="6553200"/>
          </a:xfrm>
          <a:prstGeom prst="rect">
            <a:avLst/>
          </a:prstGeom>
          <a:solidFill>
            <a:schemeClr val="accent1">
              <a:lumMod val="20000"/>
              <a:lumOff val="80000"/>
            </a:schemeClr>
          </a:solidFill>
          <a:ln>
            <a:noFill/>
            <a:headEnd/>
            <a:tailEnd/>
          </a:ln>
          <a:effectLst>
            <a:outerShdw blurRad="107950" dist="12700" dir="5400000" algn="ctr">
              <a:srgbClr val="000000"/>
            </a:outerShdw>
          </a:effec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Arial" charset="0"/>
            </a:endParaRPr>
          </a:p>
        </p:txBody>
      </p:sp>
      <p:sp>
        <p:nvSpPr>
          <p:cNvPr id="11266" name="Rectangle 2"/>
          <p:cNvSpPr>
            <a:spLocks noChangeArrowheads="1"/>
          </p:cNvSpPr>
          <p:nvPr/>
        </p:nvSpPr>
        <p:spPr bwMode="auto">
          <a:xfrm>
            <a:off x="160252" y="152400"/>
            <a:ext cx="4868948" cy="3124200"/>
          </a:xfrm>
          <a:prstGeom prst="rect">
            <a:avLst/>
          </a:prstGeom>
          <a:solidFill>
            <a:schemeClr val="bg1"/>
          </a:solidFill>
          <a:ln>
            <a:noFill/>
            <a:headEnd/>
            <a:tailEnd/>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solidFill>
                <a:srgbClr val="000000"/>
              </a:solidFill>
              <a:latin typeface="Arial" charset="0"/>
            </a:endParaRPr>
          </a:p>
        </p:txBody>
      </p:sp>
      <p:pic>
        <p:nvPicPr>
          <p:cNvPr id="6161" name="Picture 14" descr="R.M. Young Wind Sentry Set">
            <a:hlinkClick r:id="rId4"/>
          </p:cNvPr>
          <p:cNvPicPr>
            <a:picLocks noChangeAspect="1" noChangeArrowheads="1"/>
          </p:cNvPicPr>
          <p:nvPr/>
        </p:nvPicPr>
        <p:blipFill>
          <a:blip r:embed="rId5" cstate="print"/>
          <a:srcRect/>
          <a:stretch>
            <a:fillRect/>
          </a:stretch>
        </p:blipFill>
        <p:spPr bwMode="auto">
          <a:xfrm>
            <a:off x="228600" y="914400"/>
            <a:ext cx="497624" cy="685800"/>
          </a:xfrm>
          <a:prstGeom prst="rect">
            <a:avLst/>
          </a:prstGeom>
          <a:noFill/>
          <a:ln w="9525">
            <a:noFill/>
            <a:miter lim="800000"/>
            <a:headEnd/>
            <a:tailEnd/>
          </a:ln>
        </p:spPr>
      </p:pic>
      <p:sp>
        <p:nvSpPr>
          <p:cNvPr id="6164" name="Text Box 18"/>
          <p:cNvSpPr txBox="1">
            <a:spLocks noChangeArrowheads="1"/>
          </p:cNvSpPr>
          <p:nvPr/>
        </p:nvSpPr>
        <p:spPr bwMode="auto">
          <a:xfrm>
            <a:off x="152400" y="533400"/>
            <a:ext cx="2590800" cy="369332"/>
          </a:xfrm>
          <a:prstGeom prst="rect">
            <a:avLst/>
          </a:prstGeom>
          <a:noFill/>
          <a:ln w="9525">
            <a:noFill/>
            <a:miter lim="800000"/>
            <a:headEnd/>
            <a:tailEnd/>
          </a:ln>
        </p:spPr>
        <p:txBody>
          <a:bodyPr>
            <a:spAutoFit/>
          </a:bodyPr>
          <a:lstStyle/>
          <a:p>
            <a:pPr>
              <a:spcBef>
                <a:spcPct val="50000"/>
              </a:spcBef>
            </a:pPr>
            <a:r>
              <a:rPr lang="en-US" dirty="0" smtClean="0"/>
              <a:t>Ongoing Data Collection</a:t>
            </a:r>
            <a:endParaRPr lang="en-US" dirty="0"/>
          </a:p>
        </p:txBody>
      </p:sp>
      <p:sp>
        <p:nvSpPr>
          <p:cNvPr id="6166" name="Text Box 26"/>
          <p:cNvSpPr txBox="1">
            <a:spLocks noChangeArrowheads="1"/>
          </p:cNvSpPr>
          <p:nvPr/>
        </p:nvSpPr>
        <p:spPr bwMode="auto">
          <a:xfrm>
            <a:off x="5791200" y="5743575"/>
            <a:ext cx="3352800" cy="915988"/>
          </a:xfrm>
          <a:prstGeom prst="rect">
            <a:avLst/>
          </a:prstGeom>
          <a:noFill/>
          <a:ln w="9525">
            <a:noFill/>
            <a:miter lim="800000"/>
            <a:headEnd/>
            <a:tailEnd/>
          </a:ln>
        </p:spPr>
        <p:txBody>
          <a:bodyPr>
            <a:spAutoFit/>
          </a:bodyPr>
          <a:lstStyle/>
          <a:p>
            <a:pPr algn="ctr">
              <a:spcBef>
                <a:spcPct val="50000"/>
              </a:spcBef>
            </a:pPr>
            <a:r>
              <a:rPr lang="en-US" dirty="0"/>
              <a:t>Data </a:t>
            </a:r>
            <a:r>
              <a:rPr lang="en-US" dirty="0" smtClean="0"/>
              <a:t>presentation, </a:t>
            </a:r>
            <a:r>
              <a:rPr lang="en-US" dirty="0"/>
              <a:t>visualization, </a:t>
            </a:r>
            <a:br>
              <a:rPr lang="en-US" dirty="0"/>
            </a:br>
            <a:r>
              <a:rPr lang="en-US" dirty="0"/>
              <a:t>and analysis through Internet enabled applications</a:t>
            </a:r>
          </a:p>
        </p:txBody>
      </p:sp>
      <p:sp>
        <p:nvSpPr>
          <p:cNvPr id="6172" name="Text Box 36"/>
          <p:cNvSpPr txBox="1">
            <a:spLocks noChangeArrowheads="1"/>
          </p:cNvSpPr>
          <p:nvPr/>
        </p:nvSpPr>
        <p:spPr bwMode="auto">
          <a:xfrm>
            <a:off x="5943600" y="152400"/>
            <a:ext cx="2971800" cy="461665"/>
          </a:xfrm>
          <a:prstGeom prst="rect">
            <a:avLst/>
          </a:prstGeom>
          <a:noFill/>
          <a:ln w="9525">
            <a:noFill/>
            <a:miter lim="800000"/>
            <a:headEnd/>
            <a:tailEnd/>
          </a:ln>
        </p:spPr>
        <p:txBody>
          <a:bodyPr>
            <a:spAutoFit/>
          </a:bodyPr>
          <a:lstStyle/>
          <a:p>
            <a:pPr algn="ctr"/>
            <a:r>
              <a:rPr lang="en-US" sz="2400" b="1" dirty="0" smtClean="0"/>
              <a:t>Internet Applications</a:t>
            </a:r>
            <a:endParaRPr lang="en-US" sz="2000" b="1" dirty="0"/>
          </a:p>
        </p:txBody>
      </p:sp>
      <p:sp>
        <p:nvSpPr>
          <p:cNvPr id="6173" name="Text Box 18"/>
          <p:cNvSpPr txBox="1">
            <a:spLocks noChangeArrowheads="1"/>
          </p:cNvSpPr>
          <p:nvPr/>
        </p:nvSpPr>
        <p:spPr bwMode="auto">
          <a:xfrm>
            <a:off x="685800" y="152400"/>
            <a:ext cx="43434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t>Point Observations Data</a:t>
            </a:r>
            <a:endParaRPr lang="en-US" sz="2000" b="1" dirty="0"/>
          </a:p>
        </p:txBody>
      </p:sp>
      <p:sp>
        <p:nvSpPr>
          <p:cNvPr id="41" name="Text Box 18"/>
          <p:cNvSpPr txBox="1">
            <a:spLocks noChangeArrowheads="1"/>
          </p:cNvSpPr>
          <p:nvPr/>
        </p:nvSpPr>
        <p:spPr bwMode="auto">
          <a:xfrm>
            <a:off x="152400" y="1752600"/>
            <a:ext cx="2590800" cy="369332"/>
          </a:xfrm>
          <a:prstGeom prst="rect">
            <a:avLst/>
          </a:prstGeom>
          <a:noFill/>
          <a:ln w="9525">
            <a:noFill/>
            <a:miter lim="800000"/>
            <a:headEnd/>
            <a:tailEnd/>
          </a:ln>
        </p:spPr>
        <p:txBody>
          <a:bodyPr>
            <a:spAutoFit/>
          </a:bodyPr>
          <a:lstStyle/>
          <a:p>
            <a:pPr>
              <a:spcBef>
                <a:spcPct val="50000"/>
              </a:spcBef>
            </a:pPr>
            <a:r>
              <a:rPr lang="en-US" dirty="0" smtClean="0"/>
              <a:t>Historical Data Files</a:t>
            </a:r>
            <a:endParaRPr lang="en-US" dirty="0"/>
          </a:p>
        </p:txBody>
      </p:sp>
      <p:sp>
        <p:nvSpPr>
          <p:cNvPr id="42" name="Documents"/>
          <p:cNvSpPr>
            <a:spLocks noEditPoints="1" noChangeArrowheads="1"/>
          </p:cNvSpPr>
          <p:nvPr/>
        </p:nvSpPr>
        <p:spPr bwMode="auto">
          <a:xfrm>
            <a:off x="228600" y="2209800"/>
            <a:ext cx="773112" cy="94138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1000" dirty="0">
              <a:latin typeface="Arial" charset="0"/>
            </a:endParaRPr>
          </a:p>
        </p:txBody>
      </p:sp>
      <p:sp>
        <p:nvSpPr>
          <p:cNvPr id="44" name="Documents"/>
          <p:cNvSpPr>
            <a:spLocks noEditPoints="1" noChangeArrowheads="1"/>
          </p:cNvSpPr>
          <p:nvPr/>
        </p:nvSpPr>
        <p:spPr bwMode="auto">
          <a:xfrm>
            <a:off x="1447800" y="2209800"/>
            <a:ext cx="838200" cy="9144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1000" dirty="0">
              <a:latin typeface="Arial" charset="0"/>
            </a:endParaRPr>
          </a:p>
        </p:txBody>
      </p:sp>
      <p:sp>
        <p:nvSpPr>
          <p:cNvPr id="54" name="Rectangle 2"/>
          <p:cNvSpPr>
            <a:spLocks noChangeArrowheads="1"/>
          </p:cNvSpPr>
          <p:nvPr/>
        </p:nvSpPr>
        <p:spPr bwMode="auto">
          <a:xfrm>
            <a:off x="152400" y="3429000"/>
            <a:ext cx="3124200" cy="3276600"/>
          </a:xfrm>
          <a:prstGeom prst="rect">
            <a:avLst/>
          </a:prstGeom>
          <a:solidFill>
            <a:schemeClr val="accent2">
              <a:lumMod val="20000"/>
              <a:lumOff val="80000"/>
            </a:schemeClr>
          </a:solidFill>
          <a:ln>
            <a:noFill/>
            <a:headEnd/>
            <a:tailEnd/>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solidFill>
                <a:srgbClr val="000000"/>
              </a:solidFill>
              <a:latin typeface="Arial" charset="0"/>
            </a:endParaRPr>
          </a:p>
        </p:txBody>
      </p:sp>
      <p:pic>
        <p:nvPicPr>
          <p:cNvPr id="64" name="Picture 5"/>
          <p:cNvPicPr>
            <a:picLocks noChangeAspect="1" noChangeArrowheads="1"/>
          </p:cNvPicPr>
          <p:nvPr/>
        </p:nvPicPr>
        <p:blipFill>
          <a:blip r:embed="rId6" cstate="print"/>
          <a:srcRect/>
          <a:stretch>
            <a:fillRect/>
          </a:stretch>
        </p:blipFill>
        <p:spPr bwMode="auto">
          <a:xfrm>
            <a:off x="990600" y="1143000"/>
            <a:ext cx="723997" cy="288845"/>
          </a:xfrm>
          <a:prstGeom prst="rect">
            <a:avLst/>
          </a:prstGeom>
          <a:noFill/>
          <a:ln w="9525">
            <a:noFill/>
            <a:miter lim="800000"/>
            <a:headEnd/>
            <a:tailEnd/>
          </a:ln>
        </p:spPr>
      </p:pic>
      <p:pic>
        <p:nvPicPr>
          <p:cNvPr id="65" name="Picture 4"/>
          <p:cNvPicPr>
            <a:picLocks noChangeAspect="1" noChangeArrowheads="1"/>
          </p:cNvPicPr>
          <p:nvPr/>
        </p:nvPicPr>
        <p:blipFill>
          <a:blip r:embed="rId7" cstate="print"/>
          <a:srcRect/>
          <a:stretch>
            <a:fillRect/>
          </a:stretch>
        </p:blipFill>
        <p:spPr bwMode="auto">
          <a:xfrm>
            <a:off x="1905000" y="1143000"/>
            <a:ext cx="931228" cy="533400"/>
          </a:xfrm>
          <a:prstGeom prst="rect">
            <a:avLst/>
          </a:prstGeom>
          <a:noFill/>
          <a:ln w="9525">
            <a:noFill/>
            <a:miter lim="800000"/>
            <a:headEnd/>
            <a:tailEnd/>
          </a:ln>
        </p:spPr>
      </p:pic>
      <p:pic>
        <p:nvPicPr>
          <p:cNvPr id="72" name="Picture 4"/>
          <p:cNvPicPr>
            <a:picLocks noChangeAspect="1" noChangeArrowheads="1"/>
          </p:cNvPicPr>
          <p:nvPr/>
        </p:nvPicPr>
        <p:blipFill>
          <a:blip r:embed="rId8" cstate="print"/>
          <a:srcRect/>
          <a:stretch>
            <a:fillRect/>
          </a:stretch>
        </p:blipFill>
        <p:spPr bwMode="auto">
          <a:xfrm>
            <a:off x="381000" y="4114800"/>
            <a:ext cx="2653864" cy="2438400"/>
          </a:xfrm>
          <a:prstGeom prst="rect">
            <a:avLst/>
          </a:prstGeom>
          <a:noFill/>
          <a:ln w="9525">
            <a:noFill/>
            <a:miter lim="800000"/>
            <a:headEnd/>
            <a:tailEnd/>
          </a:ln>
        </p:spPr>
      </p:pic>
      <p:sp>
        <p:nvSpPr>
          <p:cNvPr id="73" name="Text Box 18"/>
          <p:cNvSpPr txBox="1">
            <a:spLocks noChangeArrowheads="1"/>
          </p:cNvSpPr>
          <p:nvPr/>
        </p:nvSpPr>
        <p:spPr bwMode="auto">
          <a:xfrm>
            <a:off x="457200" y="3657600"/>
            <a:ext cx="20574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t>GIS Data</a:t>
            </a:r>
            <a:endParaRPr lang="en-US" sz="2000" b="1" dirty="0"/>
          </a:p>
        </p:txBody>
      </p:sp>
      <p:sp>
        <p:nvSpPr>
          <p:cNvPr id="75" name="Text Box 18"/>
          <p:cNvSpPr txBox="1">
            <a:spLocks noChangeArrowheads="1"/>
          </p:cNvSpPr>
          <p:nvPr/>
        </p:nvSpPr>
        <p:spPr bwMode="auto">
          <a:xfrm>
            <a:off x="3276600" y="6027003"/>
            <a:ext cx="1905000" cy="461665"/>
          </a:xfrm>
          <a:prstGeom prst="rect">
            <a:avLst/>
          </a:prstGeom>
          <a:noFill/>
          <a:ln w="9525">
            <a:noFill/>
            <a:miter lim="800000"/>
            <a:headEnd/>
            <a:tailEnd/>
          </a:ln>
        </p:spPr>
        <p:txBody>
          <a:bodyPr wrap="square">
            <a:spAutoFit/>
          </a:bodyPr>
          <a:lstStyle/>
          <a:p>
            <a:pPr algn="ctr">
              <a:spcBef>
                <a:spcPct val="50000"/>
              </a:spcBef>
            </a:pPr>
            <a:r>
              <a:rPr lang="en-US" sz="2400" b="1" dirty="0" err="1" smtClean="0"/>
              <a:t>HydroServer</a:t>
            </a:r>
            <a:endParaRPr lang="en-US" sz="2400" b="1" dirty="0"/>
          </a:p>
        </p:txBody>
      </p:sp>
      <p:pic>
        <p:nvPicPr>
          <p:cNvPr id="81" name="Picture 9"/>
          <p:cNvPicPr>
            <a:picLocks noChangeAspect="1" noChangeArrowheads="1"/>
          </p:cNvPicPr>
          <p:nvPr/>
        </p:nvPicPr>
        <p:blipFill>
          <a:blip r:embed="rId9" cstate="print"/>
          <a:srcRect/>
          <a:stretch>
            <a:fillRect/>
          </a:stretch>
        </p:blipFill>
        <p:spPr bwMode="auto">
          <a:xfrm>
            <a:off x="2819400" y="838200"/>
            <a:ext cx="2155336" cy="1240075"/>
          </a:xfrm>
          <a:prstGeom prst="rect">
            <a:avLst/>
          </a:prstGeom>
          <a:noFill/>
          <a:ln w="9525" cap="flat">
            <a:noFill/>
            <a:miter lim="800000"/>
            <a:headEnd/>
            <a:tailEnd/>
          </a:ln>
          <a:effectLst/>
        </p:spPr>
      </p:pic>
      <p:sp>
        <p:nvSpPr>
          <p:cNvPr id="28" name="Can 27"/>
          <p:cNvSpPr/>
          <p:nvPr/>
        </p:nvSpPr>
        <p:spPr>
          <a:xfrm>
            <a:off x="3429000" y="2209800"/>
            <a:ext cx="1219200" cy="990600"/>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ODM Database</a:t>
            </a:r>
            <a:endParaRPr lang="en-US" sz="1200" dirty="0">
              <a:solidFill>
                <a:schemeClr val="tx1"/>
              </a:solidFill>
            </a:endParaRPr>
          </a:p>
        </p:txBody>
      </p:sp>
      <p:sp>
        <p:nvSpPr>
          <p:cNvPr id="29" name="Right Arrow 28"/>
          <p:cNvSpPr/>
          <p:nvPr/>
        </p:nvSpPr>
        <p:spPr>
          <a:xfrm rot="2187603">
            <a:off x="2666990" y="2117587"/>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ArcGIS Server - Complete and Integrated Server-Based GIS"/>
          <p:cNvPicPr>
            <a:picLocks noChangeAspect="1" noChangeArrowheads="1"/>
          </p:cNvPicPr>
          <p:nvPr/>
        </p:nvPicPr>
        <p:blipFill>
          <a:blip r:embed="rId10" cstate="print"/>
          <a:srcRect r="50831" b="48718"/>
          <a:stretch>
            <a:fillRect/>
          </a:stretch>
        </p:blipFill>
        <p:spPr bwMode="auto">
          <a:xfrm>
            <a:off x="4267200" y="5214551"/>
            <a:ext cx="2133600" cy="576649"/>
          </a:xfrm>
          <a:prstGeom prst="rect">
            <a:avLst/>
          </a:prstGeom>
          <a:noFill/>
        </p:spPr>
      </p:pic>
      <p:pic>
        <p:nvPicPr>
          <p:cNvPr id="1026" name="Picture 2"/>
          <p:cNvPicPr>
            <a:picLocks noChangeAspect="1" noChangeArrowheads="1"/>
          </p:cNvPicPr>
          <p:nvPr/>
        </p:nvPicPr>
        <p:blipFill>
          <a:blip r:embed="rId11" cstate="print"/>
          <a:srcRect/>
          <a:stretch>
            <a:fillRect/>
          </a:stretch>
        </p:blipFill>
        <p:spPr bwMode="auto">
          <a:xfrm>
            <a:off x="6477000" y="3505200"/>
            <a:ext cx="2406465" cy="2247900"/>
          </a:xfrm>
          <a:prstGeom prst="rect">
            <a:avLst/>
          </a:prstGeom>
          <a:noFill/>
          <a:ln w="9525">
            <a:noFill/>
            <a:miter lim="800000"/>
            <a:headEnd/>
            <a:tailEnd/>
          </a:ln>
        </p:spPr>
      </p:pic>
      <p:pic>
        <p:nvPicPr>
          <p:cNvPr id="1027" name="Picture 3"/>
          <p:cNvPicPr>
            <a:picLocks noChangeAspect="1" noChangeArrowheads="1"/>
          </p:cNvPicPr>
          <p:nvPr/>
        </p:nvPicPr>
        <p:blipFill>
          <a:blip r:embed="rId12" cstate="print"/>
          <a:srcRect/>
          <a:stretch>
            <a:fillRect/>
          </a:stretch>
        </p:blipFill>
        <p:spPr bwMode="auto">
          <a:xfrm>
            <a:off x="6096000" y="609600"/>
            <a:ext cx="2732766" cy="2552700"/>
          </a:xfrm>
          <a:prstGeom prst="rect">
            <a:avLst/>
          </a:prstGeom>
          <a:noFill/>
          <a:ln w="9525">
            <a:noFill/>
            <a:miter lim="800000"/>
            <a:headEnd/>
            <a:tailEnd/>
          </a:ln>
        </p:spPr>
      </p:pic>
      <p:pic>
        <p:nvPicPr>
          <p:cNvPr id="6148" name="Picture 25"/>
          <p:cNvPicPr>
            <a:picLocks noChangeAspect="1" noChangeArrowheads="1"/>
          </p:cNvPicPr>
          <p:nvPr/>
        </p:nvPicPr>
        <p:blipFill>
          <a:blip r:embed="rId13" cstate="print"/>
          <a:srcRect/>
          <a:stretch>
            <a:fillRect/>
          </a:stretch>
        </p:blipFill>
        <p:spPr bwMode="auto">
          <a:xfrm>
            <a:off x="6096000" y="2209800"/>
            <a:ext cx="2009775" cy="1585912"/>
          </a:xfrm>
          <a:prstGeom prst="rect">
            <a:avLst/>
          </a:prstGeom>
          <a:noFill/>
          <a:ln w="9525">
            <a:noFill/>
            <a:miter lim="800000"/>
            <a:headEnd/>
            <a:tailEnd/>
          </a:ln>
        </p:spPr>
      </p:pic>
      <p:grpSp>
        <p:nvGrpSpPr>
          <p:cNvPr id="48" name="Group 47"/>
          <p:cNvGrpSpPr/>
          <p:nvPr/>
        </p:nvGrpSpPr>
        <p:grpSpPr>
          <a:xfrm>
            <a:off x="4267200" y="3429000"/>
            <a:ext cx="1720472" cy="1676400"/>
            <a:chOff x="4267200" y="3429000"/>
            <a:chExt cx="1720472" cy="1676400"/>
          </a:xfrm>
        </p:grpSpPr>
        <p:sp>
          <p:nvSpPr>
            <p:cNvPr id="32" name="Rectangle 8"/>
            <p:cNvSpPr>
              <a:spLocks noChangeArrowheads="1"/>
            </p:cNvSpPr>
            <p:nvPr/>
          </p:nvSpPr>
          <p:spPr bwMode="auto">
            <a:xfrm>
              <a:off x="4552076" y="3429000"/>
              <a:ext cx="1405534" cy="1676400"/>
            </a:xfrm>
            <a:prstGeom prst="rect">
              <a:avLst/>
            </a:prstGeom>
            <a:solidFill>
              <a:srgbClr val="DEFEE3"/>
            </a:solidFill>
            <a:ln w="9525">
              <a:solidFill>
                <a:srgbClr val="000000"/>
              </a:solidFill>
              <a:miter lim="800000"/>
              <a:headEnd/>
              <a:tailEnd/>
            </a:ln>
          </p:spPr>
          <p:txBody>
            <a:bodyPr wrap="none" anchor="ctr"/>
            <a:lstStyle/>
            <a:p>
              <a:pPr algn="ctr"/>
              <a:endParaRPr lang="en-US" sz="1400">
                <a:solidFill>
                  <a:srgbClr val="000000"/>
                </a:solidFill>
              </a:endParaRPr>
            </a:p>
          </p:txBody>
        </p:sp>
        <p:sp>
          <p:nvSpPr>
            <p:cNvPr id="33" name="Text Box 12"/>
            <p:cNvSpPr txBox="1">
              <a:spLocks noChangeArrowheads="1"/>
            </p:cNvSpPr>
            <p:nvPr/>
          </p:nvSpPr>
          <p:spPr bwMode="auto">
            <a:xfrm>
              <a:off x="4608404" y="3458239"/>
              <a:ext cx="1158587" cy="830997"/>
            </a:xfrm>
            <a:prstGeom prst="rect">
              <a:avLst/>
            </a:prstGeom>
            <a:noFill/>
            <a:ln w="9525">
              <a:noFill/>
              <a:miter lim="800000"/>
              <a:headEnd/>
              <a:tailEnd/>
            </a:ln>
          </p:spPr>
          <p:txBody>
            <a:bodyPr wrap="none">
              <a:spAutoFit/>
            </a:bodyPr>
            <a:lstStyle/>
            <a:p>
              <a:r>
                <a:rPr lang="en-US" sz="1200" dirty="0" err="1">
                  <a:solidFill>
                    <a:srgbClr val="0066FF"/>
                  </a:solidFill>
                </a:rPr>
                <a:t>GetSites</a:t>
              </a:r>
              <a:endParaRPr lang="en-US" sz="1200" dirty="0">
                <a:solidFill>
                  <a:srgbClr val="0066FF"/>
                </a:solidFill>
              </a:endParaRPr>
            </a:p>
            <a:p>
              <a:r>
                <a:rPr lang="en-US" sz="1200" dirty="0" err="1">
                  <a:solidFill>
                    <a:srgbClr val="0066FF"/>
                  </a:solidFill>
                </a:rPr>
                <a:t>GetSiteInfo</a:t>
              </a:r>
              <a:endParaRPr lang="en-US" sz="1200" dirty="0">
                <a:solidFill>
                  <a:srgbClr val="0066FF"/>
                </a:solidFill>
              </a:endParaRPr>
            </a:p>
            <a:p>
              <a:r>
                <a:rPr lang="en-US" sz="1200" dirty="0" err="1">
                  <a:solidFill>
                    <a:srgbClr val="0066FF"/>
                  </a:solidFill>
                </a:rPr>
                <a:t>GetVariableInfo</a:t>
              </a:r>
              <a:endParaRPr lang="en-US" sz="1200" dirty="0">
                <a:solidFill>
                  <a:srgbClr val="0066FF"/>
                </a:solidFill>
              </a:endParaRPr>
            </a:p>
            <a:p>
              <a:r>
                <a:rPr lang="en-US" sz="1200" dirty="0" err="1">
                  <a:solidFill>
                    <a:srgbClr val="0066FF"/>
                  </a:solidFill>
                </a:rPr>
                <a:t>GetValues</a:t>
              </a:r>
              <a:endParaRPr lang="en-US" sz="1200" dirty="0">
                <a:solidFill>
                  <a:srgbClr val="0066FF"/>
                </a:solidFill>
              </a:endParaRPr>
            </a:p>
          </p:txBody>
        </p:sp>
        <p:sp>
          <p:nvSpPr>
            <p:cNvPr id="34" name="Oval 13"/>
            <p:cNvSpPr>
              <a:spLocks noChangeArrowheads="1"/>
            </p:cNvSpPr>
            <p:nvPr/>
          </p:nvSpPr>
          <p:spPr bwMode="auto">
            <a:xfrm>
              <a:off x="4275777" y="3524794"/>
              <a:ext cx="110518" cy="95794"/>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5" name="Oval 14"/>
            <p:cNvSpPr>
              <a:spLocks noChangeArrowheads="1"/>
            </p:cNvSpPr>
            <p:nvPr/>
          </p:nvSpPr>
          <p:spPr bwMode="auto">
            <a:xfrm>
              <a:off x="4275777" y="3716383"/>
              <a:ext cx="110518" cy="95794"/>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6" name="Oval 15"/>
            <p:cNvSpPr>
              <a:spLocks noChangeArrowheads="1"/>
            </p:cNvSpPr>
            <p:nvPr/>
          </p:nvSpPr>
          <p:spPr bwMode="auto">
            <a:xfrm>
              <a:off x="4275777" y="3907972"/>
              <a:ext cx="110518" cy="95794"/>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7" name="Text Box 16"/>
            <p:cNvSpPr txBox="1">
              <a:spLocks noChangeArrowheads="1"/>
            </p:cNvSpPr>
            <p:nvPr/>
          </p:nvSpPr>
          <p:spPr bwMode="auto">
            <a:xfrm>
              <a:off x="4506211" y="4648093"/>
              <a:ext cx="1481461" cy="452273"/>
            </a:xfrm>
            <a:prstGeom prst="rect">
              <a:avLst/>
            </a:prstGeom>
            <a:noFill/>
            <a:ln w="9525">
              <a:noFill/>
              <a:miter lim="800000"/>
              <a:headEnd/>
              <a:tailEnd/>
            </a:ln>
          </p:spPr>
          <p:txBody>
            <a:bodyPr>
              <a:spAutoFit/>
            </a:bodyPr>
            <a:lstStyle/>
            <a:p>
              <a:pPr algn="ctr"/>
              <a:r>
                <a:rPr lang="en-US" sz="1400" b="1" dirty="0">
                  <a:solidFill>
                    <a:srgbClr val="000000"/>
                  </a:solidFill>
                </a:rPr>
                <a:t>WaterOneFlow</a:t>
              </a:r>
            </a:p>
            <a:p>
              <a:pPr algn="ctr"/>
              <a:r>
                <a:rPr lang="en-US" sz="1400" b="1" dirty="0">
                  <a:solidFill>
                    <a:srgbClr val="000000"/>
                  </a:solidFill>
                </a:rPr>
                <a:t>Web Service</a:t>
              </a:r>
            </a:p>
          </p:txBody>
        </p:sp>
        <p:sp>
          <p:nvSpPr>
            <p:cNvPr id="38" name="AutoShape 30"/>
            <p:cNvSpPr>
              <a:spLocks noChangeArrowheads="1"/>
            </p:cNvSpPr>
            <p:nvPr/>
          </p:nvSpPr>
          <p:spPr bwMode="auto">
            <a:xfrm>
              <a:off x="4823033" y="4325390"/>
              <a:ext cx="884149" cy="337048"/>
            </a:xfrm>
            <a:prstGeom prst="foldedCorner">
              <a:avLst>
                <a:gd name="adj" fmla="val 12500"/>
              </a:avLst>
            </a:prstGeom>
            <a:solidFill>
              <a:srgbClr val="BBE0E3"/>
            </a:solidFill>
            <a:ln w="9525">
              <a:solidFill>
                <a:srgbClr val="000000"/>
              </a:solidFill>
              <a:round/>
              <a:headEnd/>
              <a:tailEnd/>
            </a:ln>
          </p:spPr>
          <p:txBody>
            <a:bodyPr wrap="none" anchor="ctr"/>
            <a:lstStyle/>
            <a:p>
              <a:pPr algn="ctr"/>
              <a:r>
                <a:rPr lang="en-US" sz="1400">
                  <a:solidFill>
                    <a:srgbClr val="000000"/>
                  </a:solidFill>
                </a:rPr>
                <a:t>WaterML</a:t>
              </a:r>
            </a:p>
          </p:txBody>
        </p:sp>
        <p:sp>
          <p:nvSpPr>
            <p:cNvPr id="43" name="Line 9"/>
            <p:cNvSpPr>
              <a:spLocks noChangeShapeType="1"/>
            </p:cNvSpPr>
            <p:nvPr/>
          </p:nvSpPr>
          <p:spPr bwMode="auto">
            <a:xfrm>
              <a:off x="4331038" y="3572697"/>
              <a:ext cx="342742" cy="0"/>
            </a:xfrm>
            <a:prstGeom prst="line">
              <a:avLst/>
            </a:prstGeom>
            <a:noFill/>
            <a:ln w="9525">
              <a:solidFill>
                <a:srgbClr val="000000"/>
              </a:solidFill>
              <a:round/>
              <a:headEnd/>
              <a:tailEnd/>
            </a:ln>
          </p:spPr>
          <p:txBody>
            <a:bodyPr/>
            <a:lstStyle/>
            <a:p>
              <a:endParaRPr lang="en-US"/>
            </a:p>
          </p:txBody>
        </p:sp>
        <p:sp>
          <p:nvSpPr>
            <p:cNvPr id="45" name="Line 10"/>
            <p:cNvSpPr>
              <a:spLocks noChangeShapeType="1"/>
            </p:cNvSpPr>
            <p:nvPr/>
          </p:nvSpPr>
          <p:spPr bwMode="auto">
            <a:xfrm>
              <a:off x="4331038" y="3764286"/>
              <a:ext cx="342742" cy="0"/>
            </a:xfrm>
            <a:prstGeom prst="line">
              <a:avLst/>
            </a:prstGeom>
            <a:noFill/>
            <a:ln w="9525">
              <a:solidFill>
                <a:srgbClr val="000000"/>
              </a:solidFill>
              <a:round/>
              <a:headEnd/>
              <a:tailEnd/>
            </a:ln>
          </p:spPr>
          <p:txBody>
            <a:bodyPr/>
            <a:lstStyle/>
            <a:p>
              <a:endParaRPr lang="en-US"/>
            </a:p>
          </p:txBody>
        </p:sp>
        <p:sp>
          <p:nvSpPr>
            <p:cNvPr id="46" name="Line 11"/>
            <p:cNvSpPr>
              <a:spLocks noChangeShapeType="1"/>
            </p:cNvSpPr>
            <p:nvPr/>
          </p:nvSpPr>
          <p:spPr bwMode="auto">
            <a:xfrm>
              <a:off x="4331038" y="3955875"/>
              <a:ext cx="342742" cy="0"/>
            </a:xfrm>
            <a:prstGeom prst="line">
              <a:avLst/>
            </a:prstGeom>
            <a:noFill/>
            <a:ln w="9525">
              <a:solidFill>
                <a:srgbClr val="000000"/>
              </a:solidFill>
              <a:round/>
              <a:headEnd/>
              <a:tailEnd/>
            </a:ln>
          </p:spPr>
          <p:txBody>
            <a:bodyPr/>
            <a:lstStyle/>
            <a:p>
              <a:endParaRPr lang="en-US"/>
            </a:p>
          </p:txBody>
        </p:sp>
        <p:sp>
          <p:nvSpPr>
            <p:cNvPr id="40" name="Oval 15"/>
            <p:cNvSpPr>
              <a:spLocks noChangeArrowheads="1"/>
            </p:cNvSpPr>
            <p:nvPr/>
          </p:nvSpPr>
          <p:spPr bwMode="auto">
            <a:xfrm>
              <a:off x="4267200" y="4100516"/>
              <a:ext cx="110518" cy="95794"/>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47" name="Line 11"/>
            <p:cNvSpPr>
              <a:spLocks noChangeShapeType="1"/>
            </p:cNvSpPr>
            <p:nvPr/>
          </p:nvSpPr>
          <p:spPr bwMode="auto">
            <a:xfrm>
              <a:off x="4332190" y="4148410"/>
              <a:ext cx="342742" cy="0"/>
            </a:xfrm>
            <a:prstGeom prst="line">
              <a:avLst/>
            </a:prstGeom>
            <a:noFill/>
            <a:ln w="9525">
              <a:solidFill>
                <a:srgbClr val="00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HydroServer</a:t>
            </a:r>
            <a:r>
              <a:rPr lang="en-US" dirty="0" smtClean="0"/>
              <a:t> Regions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region is an experimental watershed, research site, etc. for which data are published</a:t>
            </a:r>
          </a:p>
          <a:p>
            <a:pPr lvl="1"/>
            <a:r>
              <a:rPr lang="en-US" dirty="0" smtClean="0"/>
              <a:t>Little Bear River Experimental Watershed</a:t>
            </a:r>
          </a:p>
          <a:p>
            <a:pPr lvl="1"/>
            <a:r>
              <a:rPr lang="en-US" dirty="0" smtClean="0"/>
              <a:t>Reynolds Creek Experimental Watershed</a:t>
            </a:r>
          </a:p>
          <a:p>
            <a:pPr lvl="1"/>
            <a:r>
              <a:rPr lang="en-US" dirty="0" smtClean="0"/>
              <a:t>T.W. Daniels Experimental Forest</a:t>
            </a:r>
          </a:p>
          <a:p>
            <a:pPr lvl="1"/>
            <a:endParaRPr lang="en-US" dirty="0" smtClean="0"/>
          </a:p>
          <a:p>
            <a:r>
              <a:rPr lang="en-US" dirty="0" smtClean="0"/>
              <a:t>Organizing concept for </a:t>
            </a:r>
            <a:r>
              <a:rPr lang="en-US" dirty="0" err="1" smtClean="0"/>
              <a:t>HydroServer</a:t>
            </a:r>
            <a:endParaRPr lang="en-US" dirty="0" smtClean="0"/>
          </a:p>
          <a:p>
            <a:pPr lvl="1"/>
            <a:r>
              <a:rPr lang="en-US" dirty="0" smtClean="0"/>
              <a:t>One or more ODM databases/WaterOneFlow services for a region</a:t>
            </a:r>
          </a:p>
          <a:p>
            <a:pPr lvl="1"/>
            <a:r>
              <a:rPr lang="en-US" dirty="0" smtClean="0"/>
              <a:t>One or more spatial data services for a region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2" cstate="print"/>
          <a:srcRect/>
          <a:stretch>
            <a:fillRect/>
          </a:stretch>
        </p:blipFill>
        <p:spPr bwMode="auto">
          <a:xfrm>
            <a:off x="4800600" y="152400"/>
            <a:ext cx="2406465" cy="2247900"/>
          </a:xfrm>
          <a:prstGeom prst="rect">
            <a:avLst/>
          </a:prstGeom>
          <a:noFill/>
          <a:ln w="9525">
            <a:noFill/>
            <a:miter lim="800000"/>
            <a:headEnd/>
            <a:tailEnd/>
          </a:ln>
        </p:spPr>
      </p:pic>
      <p:sp>
        <p:nvSpPr>
          <p:cNvPr id="4" name="Can 3"/>
          <p:cNvSpPr/>
          <p:nvPr/>
        </p:nvSpPr>
        <p:spPr>
          <a:xfrm>
            <a:off x="533400" y="5559552"/>
            <a:ext cx="762000" cy="685800"/>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ODM</a:t>
            </a:r>
            <a:endParaRPr lang="en-US" sz="1200" dirty="0">
              <a:solidFill>
                <a:schemeClr val="tx1"/>
              </a:solidFill>
            </a:endParaRPr>
          </a:p>
        </p:txBody>
      </p:sp>
      <p:sp>
        <p:nvSpPr>
          <p:cNvPr id="5" name="Can 4"/>
          <p:cNvSpPr/>
          <p:nvPr/>
        </p:nvSpPr>
        <p:spPr>
          <a:xfrm>
            <a:off x="1600200" y="5559552"/>
            <a:ext cx="762000" cy="685800"/>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ODM</a:t>
            </a:r>
            <a:endParaRPr lang="en-US" sz="1200" dirty="0">
              <a:solidFill>
                <a:schemeClr val="tx1"/>
              </a:solidFill>
            </a:endParaRPr>
          </a:p>
        </p:txBody>
      </p:sp>
      <p:sp>
        <p:nvSpPr>
          <p:cNvPr id="6" name="Can 5"/>
          <p:cNvSpPr/>
          <p:nvPr/>
        </p:nvSpPr>
        <p:spPr>
          <a:xfrm>
            <a:off x="2667000" y="5559552"/>
            <a:ext cx="762000" cy="685800"/>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ODM</a:t>
            </a:r>
            <a:endParaRPr lang="en-US" sz="1200" dirty="0">
              <a:solidFill>
                <a:schemeClr val="tx1"/>
              </a:solidFill>
            </a:endParaRPr>
          </a:p>
        </p:txBody>
      </p:sp>
      <p:sp>
        <p:nvSpPr>
          <p:cNvPr id="7" name="Rectangle 6"/>
          <p:cNvSpPr/>
          <p:nvPr/>
        </p:nvSpPr>
        <p:spPr>
          <a:xfrm>
            <a:off x="515112" y="5032248"/>
            <a:ext cx="838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WaterOneFlow</a:t>
            </a:r>
            <a:endParaRPr lang="en-US" sz="800" dirty="0"/>
          </a:p>
        </p:txBody>
      </p:sp>
      <p:sp>
        <p:nvSpPr>
          <p:cNvPr id="8" name="Rectangle 7"/>
          <p:cNvSpPr/>
          <p:nvPr/>
        </p:nvSpPr>
        <p:spPr>
          <a:xfrm>
            <a:off x="1600200" y="5029200"/>
            <a:ext cx="838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WaterOneFlow</a:t>
            </a:r>
            <a:endParaRPr lang="en-US" sz="800" dirty="0"/>
          </a:p>
        </p:txBody>
      </p:sp>
      <p:sp>
        <p:nvSpPr>
          <p:cNvPr id="9" name="Rectangle 8"/>
          <p:cNvSpPr/>
          <p:nvPr/>
        </p:nvSpPr>
        <p:spPr>
          <a:xfrm>
            <a:off x="2667000" y="5029200"/>
            <a:ext cx="838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WaterOneFlow</a:t>
            </a:r>
            <a:endParaRPr lang="en-US" sz="800" dirty="0"/>
          </a:p>
        </p:txBody>
      </p:sp>
      <p:sp>
        <p:nvSpPr>
          <p:cNvPr id="10" name="Flowchart: Magnetic Disk 9"/>
          <p:cNvSpPr/>
          <p:nvPr/>
        </p:nvSpPr>
        <p:spPr>
          <a:xfrm>
            <a:off x="4343400" y="3429000"/>
            <a:ext cx="1676400" cy="1524000"/>
          </a:xfrm>
          <a:prstGeom prst="flowChartMagneticDisk">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HydroServer</a:t>
            </a:r>
          </a:p>
          <a:p>
            <a:pPr algn="ctr"/>
            <a:r>
              <a:rPr lang="en-US" dirty="0" smtClean="0"/>
              <a:t>Capabilities</a:t>
            </a:r>
          </a:p>
          <a:p>
            <a:pPr algn="ctr"/>
            <a:r>
              <a:rPr lang="en-US" dirty="0" smtClean="0"/>
              <a:t>Database</a:t>
            </a:r>
            <a:endParaRPr lang="en-US" dirty="0"/>
          </a:p>
        </p:txBody>
      </p:sp>
      <p:pic>
        <p:nvPicPr>
          <p:cNvPr id="11" name="Picture 2"/>
          <p:cNvPicPr>
            <a:picLocks noChangeAspect="1" noChangeArrowheads="1"/>
          </p:cNvPicPr>
          <p:nvPr/>
        </p:nvPicPr>
        <p:blipFill>
          <a:blip r:embed="rId3" cstate="print"/>
          <a:srcRect/>
          <a:stretch>
            <a:fillRect/>
          </a:stretch>
        </p:blipFill>
        <p:spPr bwMode="auto">
          <a:xfrm>
            <a:off x="4800600" y="5181600"/>
            <a:ext cx="1341752" cy="1176703"/>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a:off x="7696200" y="5181600"/>
            <a:ext cx="1341752" cy="1176703"/>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a:off x="6248400" y="5181600"/>
            <a:ext cx="1341752" cy="1176703"/>
          </a:xfrm>
          <a:prstGeom prst="rect">
            <a:avLst/>
          </a:prstGeom>
          <a:noFill/>
          <a:ln w="9525">
            <a:noFill/>
            <a:miter lim="800000"/>
            <a:headEnd/>
            <a:tailEnd/>
          </a:ln>
          <a:effectLst/>
        </p:spPr>
      </p:pic>
      <p:sp>
        <p:nvSpPr>
          <p:cNvPr id="17" name="TextBox 16"/>
          <p:cNvSpPr txBox="1"/>
          <p:nvPr/>
        </p:nvSpPr>
        <p:spPr>
          <a:xfrm>
            <a:off x="381000" y="6324600"/>
            <a:ext cx="3429000" cy="369332"/>
          </a:xfrm>
          <a:prstGeom prst="rect">
            <a:avLst/>
          </a:prstGeom>
          <a:noFill/>
        </p:spPr>
        <p:txBody>
          <a:bodyPr wrap="square" rtlCol="0">
            <a:spAutoFit/>
          </a:bodyPr>
          <a:lstStyle/>
          <a:p>
            <a:r>
              <a:rPr lang="en-US" dirty="0" smtClean="0"/>
              <a:t>ODM Databases and Web Services</a:t>
            </a:r>
            <a:endParaRPr lang="en-US" dirty="0"/>
          </a:p>
        </p:txBody>
      </p:sp>
      <p:sp>
        <p:nvSpPr>
          <p:cNvPr id="18" name="TextBox 17"/>
          <p:cNvSpPr txBox="1"/>
          <p:nvPr/>
        </p:nvSpPr>
        <p:spPr>
          <a:xfrm>
            <a:off x="5334000" y="6400800"/>
            <a:ext cx="3429000" cy="369332"/>
          </a:xfrm>
          <a:prstGeom prst="rect">
            <a:avLst/>
          </a:prstGeom>
          <a:noFill/>
        </p:spPr>
        <p:txBody>
          <a:bodyPr wrap="square" rtlCol="0">
            <a:spAutoFit/>
          </a:bodyPr>
          <a:lstStyle/>
          <a:p>
            <a:r>
              <a:rPr lang="en-US" dirty="0" err="1" smtClean="0"/>
              <a:t>ArcGIS</a:t>
            </a:r>
            <a:r>
              <a:rPr lang="en-US" dirty="0" smtClean="0"/>
              <a:t> Server Spatial Data Services</a:t>
            </a:r>
            <a:endParaRPr lang="en-US" dirty="0"/>
          </a:p>
        </p:txBody>
      </p:sp>
      <p:sp>
        <p:nvSpPr>
          <p:cNvPr id="19" name="Down Arrow 18"/>
          <p:cNvSpPr/>
          <p:nvPr/>
        </p:nvSpPr>
        <p:spPr>
          <a:xfrm rot="10800000">
            <a:off x="801624" y="5410200"/>
            <a:ext cx="2286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0800000">
            <a:off x="1868424" y="5410200"/>
            <a:ext cx="2286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0800000">
            <a:off x="2971800" y="5410200"/>
            <a:ext cx="2286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8600" y="2895600"/>
            <a:ext cx="1752600" cy="12954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Capabilities Database Configuration Tool</a:t>
            </a:r>
            <a:endParaRPr lang="en-US" dirty="0">
              <a:solidFill>
                <a:schemeClr val="tx1"/>
              </a:solidFill>
            </a:endParaRPr>
          </a:p>
        </p:txBody>
      </p:sp>
      <p:cxnSp>
        <p:nvCxnSpPr>
          <p:cNvPr id="26" name="Curved Connector 25"/>
          <p:cNvCxnSpPr>
            <a:stCxn id="10" idx="1"/>
            <a:endCxn id="14" idx="2"/>
          </p:cNvCxnSpPr>
          <p:nvPr/>
        </p:nvCxnSpPr>
        <p:spPr>
          <a:xfrm rot="16200000" flipV="1">
            <a:off x="3904045" y="2151444"/>
            <a:ext cx="914400" cy="1640711"/>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10" idx="1"/>
            <a:endCxn id="35" idx="2"/>
          </p:cNvCxnSpPr>
          <p:nvPr/>
        </p:nvCxnSpPr>
        <p:spPr>
          <a:xfrm rot="5400000" flipH="1" flipV="1">
            <a:off x="5078366" y="2503534"/>
            <a:ext cx="1028700" cy="822233"/>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10" idx="1"/>
          </p:cNvCxnSpPr>
          <p:nvPr/>
        </p:nvCxnSpPr>
        <p:spPr>
          <a:xfrm rot="5400000" flipH="1" flipV="1">
            <a:off x="5638800" y="2438400"/>
            <a:ext cx="533400" cy="1447800"/>
          </a:xfrm>
          <a:prstGeom prst="curvedConnector2">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4" cstate="print"/>
          <a:srcRect/>
          <a:stretch>
            <a:fillRect/>
          </a:stretch>
        </p:blipFill>
        <p:spPr bwMode="auto">
          <a:xfrm>
            <a:off x="2433577" y="76200"/>
            <a:ext cx="2214623" cy="2438400"/>
          </a:xfrm>
          <a:prstGeom prst="rect">
            <a:avLst/>
          </a:prstGeom>
          <a:noFill/>
          <a:ln w="9525">
            <a:noFill/>
            <a:miter lim="800000"/>
            <a:headEnd/>
            <a:tailEnd/>
          </a:ln>
          <a:effectLst/>
        </p:spPr>
      </p:pic>
      <p:cxnSp>
        <p:nvCxnSpPr>
          <p:cNvPr id="25" name="Curved Connector 24"/>
          <p:cNvCxnSpPr>
            <a:stCxn id="10" idx="1"/>
            <a:endCxn id="34" idx="2"/>
          </p:cNvCxnSpPr>
          <p:nvPr/>
        </p:nvCxnSpPr>
        <p:spPr>
          <a:xfrm rot="16200000" flipV="1">
            <a:off x="2725021" y="972420"/>
            <a:ext cx="962025" cy="3951135"/>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sp>
        <p:nvSpPr>
          <p:cNvPr id="51" name="Flowchart: Internal Storage 50"/>
          <p:cNvSpPr/>
          <p:nvPr/>
        </p:nvSpPr>
        <p:spPr>
          <a:xfrm>
            <a:off x="5943600" y="3505200"/>
            <a:ext cx="1371600" cy="129540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Spatial</a:t>
            </a:r>
          </a:p>
          <a:p>
            <a:pPr algn="ctr"/>
            <a:r>
              <a:rPr lang="en-US" dirty="0" smtClean="0">
                <a:solidFill>
                  <a:schemeClr val="tx1"/>
                </a:solidFill>
              </a:rPr>
              <a:t>Services</a:t>
            </a:r>
            <a:endParaRPr lang="en-US" dirty="0">
              <a:solidFill>
                <a:schemeClr val="tx1"/>
              </a:solidFill>
            </a:endParaRPr>
          </a:p>
        </p:txBody>
      </p:sp>
      <p:sp>
        <p:nvSpPr>
          <p:cNvPr id="53" name="Flowchart: Internal Storage 52"/>
          <p:cNvSpPr/>
          <p:nvPr/>
        </p:nvSpPr>
        <p:spPr>
          <a:xfrm>
            <a:off x="2590800" y="3505200"/>
            <a:ext cx="1828800" cy="129540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WaterOneFlow</a:t>
            </a:r>
          </a:p>
          <a:p>
            <a:pPr algn="ctr"/>
            <a:r>
              <a:rPr lang="en-US" dirty="0" smtClean="0">
                <a:solidFill>
                  <a:schemeClr val="tx1"/>
                </a:solidFill>
              </a:rPr>
              <a:t>Services</a:t>
            </a:r>
            <a:endParaRPr lang="en-US" dirty="0">
              <a:solidFill>
                <a:schemeClr val="tx1"/>
              </a:solidFill>
            </a:endParaRPr>
          </a:p>
        </p:txBody>
      </p:sp>
      <p:cxnSp>
        <p:nvCxnSpPr>
          <p:cNvPr id="72" name="Curved Connector 71"/>
          <p:cNvCxnSpPr>
            <a:stCxn id="7" idx="0"/>
            <a:endCxn id="53" idx="1"/>
          </p:cNvCxnSpPr>
          <p:nvPr/>
        </p:nvCxnSpPr>
        <p:spPr>
          <a:xfrm rot="5400000" flipH="1" flipV="1">
            <a:off x="1322832" y="3764280"/>
            <a:ext cx="879348" cy="1656588"/>
          </a:xfrm>
          <a:prstGeom prst="curvedConnector2">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75" name="Curved Connector 71"/>
          <p:cNvCxnSpPr>
            <a:stCxn id="8" idx="0"/>
            <a:endCxn id="53" idx="1"/>
          </p:cNvCxnSpPr>
          <p:nvPr/>
        </p:nvCxnSpPr>
        <p:spPr>
          <a:xfrm rot="5400000" flipH="1" flipV="1">
            <a:off x="1866900" y="4305300"/>
            <a:ext cx="876300" cy="571500"/>
          </a:xfrm>
          <a:prstGeom prst="curvedConnector2">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78" name="Curved Connector 71"/>
          <p:cNvCxnSpPr>
            <a:stCxn id="9" idx="0"/>
            <a:endCxn id="53" idx="1"/>
          </p:cNvCxnSpPr>
          <p:nvPr/>
        </p:nvCxnSpPr>
        <p:spPr>
          <a:xfrm rot="16200000" flipV="1">
            <a:off x="2400300" y="4343400"/>
            <a:ext cx="876300" cy="495300"/>
          </a:xfrm>
          <a:prstGeom prst="curvedConnector4">
            <a:avLst>
              <a:gd name="adj1" fmla="val 13043"/>
              <a:gd name="adj2" fmla="val 146154"/>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81" name="Curved Connector 71"/>
          <p:cNvCxnSpPr>
            <a:stCxn id="11" idx="0"/>
            <a:endCxn id="51" idx="2"/>
          </p:cNvCxnSpPr>
          <p:nvPr/>
        </p:nvCxnSpPr>
        <p:spPr>
          <a:xfrm rot="5400000" flipH="1" flipV="1">
            <a:off x="5859938" y="4412138"/>
            <a:ext cx="381000" cy="1157924"/>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84" name="Curved Connector 71"/>
          <p:cNvCxnSpPr>
            <a:stCxn id="13" idx="0"/>
            <a:endCxn id="51" idx="2"/>
          </p:cNvCxnSpPr>
          <p:nvPr/>
        </p:nvCxnSpPr>
        <p:spPr>
          <a:xfrm rot="16200000" flipV="1">
            <a:off x="6583838" y="4846162"/>
            <a:ext cx="381000" cy="289876"/>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87" name="Curved Connector 71"/>
          <p:cNvCxnSpPr>
            <a:stCxn id="12" idx="0"/>
            <a:endCxn id="51" idx="2"/>
          </p:cNvCxnSpPr>
          <p:nvPr/>
        </p:nvCxnSpPr>
        <p:spPr>
          <a:xfrm rot="16200000" flipV="1">
            <a:off x="7307738" y="4122262"/>
            <a:ext cx="381000" cy="1737676"/>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5" cstate="print"/>
          <a:srcRect/>
          <a:stretch>
            <a:fillRect/>
          </a:stretch>
        </p:blipFill>
        <p:spPr bwMode="auto">
          <a:xfrm>
            <a:off x="76200" y="76200"/>
            <a:ext cx="2308530" cy="2390775"/>
          </a:xfrm>
          <a:prstGeom prst="rect">
            <a:avLst/>
          </a:prstGeom>
          <a:noFill/>
          <a:ln w="9525">
            <a:noFill/>
            <a:miter lim="800000"/>
            <a:headEnd/>
            <a:tailEnd/>
          </a:ln>
        </p:spPr>
      </p:pic>
      <p:pic>
        <p:nvPicPr>
          <p:cNvPr id="39" name="Picture 2"/>
          <p:cNvPicPr>
            <a:picLocks noChangeAspect="1" noChangeArrowheads="1"/>
          </p:cNvPicPr>
          <p:nvPr/>
        </p:nvPicPr>
        <p:blipFill>
          <a:blip r:embed="rId6" cstate="print"/>
          <a:srcRect/>
          <a:stretch>
            <a:fillRect/>
          </a:stretch>
        </p:blipFill>
        <p:spPr bwMode="auto">
          <a:xfrm>
            <a:off x="6629400" y="1066800"/>
            <a:ext cx="2286000" cy="22642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t>Publication of Point Observations</a:t>
            </a:r>
            <a:endParaRPr lang="en-US" dirty="0"/>
          </a:p>
        </p:txBody>
      </p:sp>
      <p:sp>
        <p:nvSpPr>
          <p:cNvPr id="3" name="Content Placeholder 2"/>
          <p:cNvSpPr>
            <a:spLocks noGrp="1"/>
          </p:cNvSpPr>
          <p:nvPr>
            <p:ph idx="1"/>
          </p:nvPr>
        </p:nvSpPr>
        <p:spPr>
          <a:xfrm>
            <a:off x="0" y="1371600"/>
            <a:ext cx="4191000" cy="4525963"/>
          </a:xfrm>
        </p:spPr>
        <p:txBody>
          <a:bodyPr>
            <a:normAutofit fontScale="92500"/>
          </a:bodyPr>
          <a:lstStyle/>
          <a:p>
            <a:r>
              <a:rPr lang="en-US" sz="2800" dirty="0" smtClean="0"/>
              <a:t>Observations Data Model (ODM)</a:t>
            </a:r>
          </a:p>
          <a:p>
            <a:pPr lvl="1"/>
            <a:r>
              <a:rPr lang="en-US" sz="2400" dirty="0" smtClean="0"/>
              <a:t>ODM Tools</a:t>
            </a:r>
          </a:p>
          <a:p>
            <a:pPr lvl="1"/>
            <a:r>
              <a:rPr lang="en-US" sz="2400" dirty="0" smtClean="0"/>
              <a:t>ODM Data Loader</a:t>
            </a:r>
          </a:p>
          <a:p>
            <a:pPr lvl="1"/>
            <a:r>
              <a:rPr lang="en-US" sz="2400" dirty="0" smtClean="0"/>
              <a:t>ODM Streaming Data Loader</a:t>
            </a:r>
          </a:p>
          <a:p>
            <a:pPr lvl="1"/>
            <a:r>
              <a:rPr lang="en-US" sz="2400" dirty="0" smtClean="0"/>
              <a:t>ODM Controlled Vocabularies</a:t>
            </a:r>
          </a:p>
          <a:p>
            <a:r>
              <a:rPr lang="en-US" sz="2800" dirty="0" err="1" smtClean="0"/>
              <a:t>WaterOneFlow</a:t>
            </a:r>
            <a:r>
              <a:rPr lang="en-US" sz="2800" dirty="0" smtClean="0"/>
              <a:t> web services</a:t>
            </a:r>
          </a:p>
          <a:p>
            <a:pPr lvl="1"/>
            <a:r>
              <a:rPr lang="en-US" sz="2400" dirty="0" smtClean="0"/>
              <a:t>Data are transmitted in </a:t>
            </a:r>
            <a:r>
              <a:rPr lang="en-US" sz="2400" dirty="0" err="1" smtClean="0"/>
              <a:t>WaterML</a:t>
            </a:r>
            <a:r>
              <a:rPr lang="en-US" sz="2400" dirty="0" smtClean="0"/>
              <a:t> format</a:t>
            </a:r>
          </a:p>
          <a:p>
            <a:pPr lvl="1"/>
            <a:endParaRPr lang="en-US" sz="2400" dirty="0"/>
          </a:p>
        </p:txBody>
      </p:sp>
      <p:pic>
        <p:nvPicPr>
          <p:cNvPr id="4" name="Picture 3" descr="ODM 1"/>
          <p:cNvPicPr/>
          <p:nvPr/>
        </p:nvPicPr>
        <p:blipFill>
          <a:blip r:embed="rId2" cstate="print"/>
          <a:srcRect/>
          <a:stretch>
            <a:fillRect/>
          </a:stretch>
        </p:blipFill>
        <p:spPr bwMode="auto">
          <a:xfrm>
            <a:off x="4648200" y="990600"/>
            <a:ext cx="4255135" cy="31242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886200" y="3857625"/>
            <a:ext cx="2690886" cy="2847975"/>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6172200" y="3676015"/>
            <a:ext cx="2780347" cy="280098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4572000" cy="1477962"/>
          </a:xfrm>
        </p:spPr>
        <p:txBody>
          <a:bodyPr>
            <a:normAutofit fontScale="90000"/>
          </a:bodyPr>
          <a:lstStyle/>
          <a:p>
            <a:r>
              <a:rPr lang="en-US" dirty="0" smtClean="0"/>
              <a:t>Publication of Spatial (GIS) Datasets</a:t>
            </a:r>
            <a:endParaRPr lang="en-US" dirty="0"/>
          </a:p>
        </p:txBody>
      </p:sp>
      <p:sp>
        <p:nvSpPr>
          <p:cNvPr id="3" name="Content Placeholder 2"/>
          <p:cNvSpPr>
            <a:spLocks noGrp="1"/>
          </p:cNvSpPr>
          <p:nvPr>
            <p:ph idx="1"/>
          </p:nvPr>
        </p:nvSpPr>
        <p:spPr>
          <a:xfrm>
            <a:off x="381000" y="2057400"/>
            <a:ext cx="4648200" cy="4068763"/>
          </a:xfrm>
        </p:spPr>
        <p:txBody>
          <a:bodyPr/>
          <a:lstStyle/>
          <a:p>
            <a:r>
              <a:rPr lang="en-US" dirty="0" smtClean="0"/>
              <a:t>Publishing spatial datasets using </a:t>
            </a:r>
            <a:r>
              <a:rPr lang="en-US" dirty="0" err="1" smtClean="0"/>
              <a:t>ArcGIS</a:t>
            </a:r>
            <a:r>
              <a:rPr lang="en-US" dirty="0" smtClean="0"/>
              <a:t> Server</a:t>
            </a:r>
          </a:p>
          <a:p>
            <a:pPr lvl="1"/>
            <a:r>
              <a:rPr lang="en-US" dirty="0" smtClean="0"/>
              <a:t>Using OGC standards that can be consumed by a number of GIS clients</a:t>
            </a:r>
          </a:p>
          <a:p>
            <a:pPr lvl="1"/>
            <a:r>
              <a:rPr lang="en-US" dirty="0" smtClean="0"/>
              <a:t>WMS, WFS, WCS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486400" y="3581400"/>
            <a:ext cx="3551552" cy="31146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486400" y="152400"/>
            <a:ext cx="3535851" cy="3193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68362"/>
          </a:xfrm>
        </p:spPr>
        <p:txBody>
          <a:bodyPr>
            <a:normAutofit/>
          </a:bodyPr>
          <a:lstStyle/>
          <a:p>
            <a:r>
              <a:rPr lang="en-US" sz="4000" dirty="0" smtClean="0"/>
              <a:t>Data Presentation Via a Map Interface</a:t>
            </a:r>
            <a:endParaRPr lang="en-US" sz="4000" dirty="0"/>
          </a:p>
        </p:txBody>
      </p:sp>
      <p:sp>
        <p:nvSpPr>
          <p:cNvPr id="3" name="Content Placeholder 2"/>
          <p:cNvSpPr>
            <a:spLocks noGrp="1"/>
          </p:cNvSpPr>
          <p:nvPr>
            <p:ph idx="1"/>
          </p:nvPr>
        </p:nvSpPr>
        <p:spPr>
          <a:xfrm>
            <a:off x="457200" y="1600200"/>
            <a:ext cx="3505200" cy="4525963"/>
          </a:xfrm>
        </p:spPr>
        <p:txBody>
          <a:bodyPr>
            <a:normAutofit fontScale="85000" lnSpcReduction="10000"/>
          </a:bodyPr>
          <a:lstStyle/>
          <a:p>
            <a:r>
              <a:rPr lang="en-US" dirty="0" smtClean="0"/>
              <a:t>Internet Map Server built using </a:t>
            </a:r>
            <a:r>
              <a:rPr lang="en-US" dirty="0" err="1" smtClean="0"/>
              <a:t>ArcGIS</a:t>
            </a:r>
            <a:r>
              <a:rPr lang="en-US" dirty="0" smtClean="0"/>
              <a:t> </a:t>
            </a:r>
          </a:p>
          <a:p>
            <a:r>
              <a:rPr lang="en-US" dirty="0" smtClean="0"/>
              <a:t>Web browser client</a:t>
            </a:r>
          </a:p>
          <a:p>
            <a:r>
              <a:rPr lang="en-US" dirty="0" smtClean="0"/>
              <a:t>Combine spatial data and observational data</a:t>
            </a:r>
          </a:p>
          <a:p>
            <a:r>
              <a:rPr lang="en-US" dirty="0" smtClean="0"/>
              <a:t>Launch data visualization tools</a:t>
            </a:r>
          </a:p>
          <a:p>
            <a:r>
              <a:rPr lang="en-US" dirty="0" smtClean="0"/>
              <a:t>Based on a “Region”</a:t>
            </a:r>
          </a:p>
        </p:txBody>
      </p:sp>
      <p:sp>
        <p:nvSpPr>
          <p:cNvPr id="5" name="TextBox 4"/>
          <p:cNvSpPr txBox="1"/>
          <p:nvPr/>
        </p:nvSpPr>
        <p:spPr>
          <a:xfrm>
            <a:off x="152400" y="6172200"/>
            <a:ext cx="3566297" cy="461665"/>
          </a:xfrm>
          <a:prstGeom prst="rect">
            <a:avLst/>
          </a:prstGeom>
          <a:noFill/>
        </p:spPr>
        <p:txBody>
          <a:bodyPr wrap="none" rtlCol="0">
            <a:spAutoFit/>
          </a:bodyPr>
          <a:lstStyle/>
          <a:p>
            <a:r>
              <a:rPr lang="en-US" sz="2400" dirty="0" smtClean="0">
                <a:solidFill>
                  <a:schemeClr val="accent1">
                    <a:lumMod val="75000"/>
                  </a:schemeClr>
                </a:solidFill>
              </a:rPr>
              <a:t>http://maps.usu.edu/map/</a:t>
            </a:r>
            <a:endParaRPr lang="en-US" sz="2400" dirty="0">
              <a:solidFill>
                <a:schemeClr val="accent1">
                  <a:lumMod val="75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3962400" y="1295400"/>
            <a:ext cx="4895792"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TotalTime>
  <Words>719</Words>
  <Application>Microsoft Office PowerPoint</Application>
  <PresentationFormat>On-screen Show (4:3)</PresentationFormat>
  <Paragraphs>193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HydroServer   A Platform for Publishing Space-Time Hydrologic Datasets  </vt:lpstr>
      <vt:lpstr>CUAHSI HIS</vt:lpstr>
      <vt:lpstr>HydroServer Goals</vt:lpstr>
      <vt:lpstr>Slide 4</vt:lpstr>
      <vt:lpstr>HydroServer Regions</vt:lpstr>
      <vt:lpstr>Slide 6</vt:lpstr>
      <vt:lpstr>Publication of Point Observations</vt:lpstr>
      <vt:lpstr>Publication of Spatial (GIS) Datasets</vt:lpstr>
      <vt:lpstr>Data Presentation Via a Map Interface</vt:lpstr>
      <vt:lpstr>Data Preview, Visualization, and Analysis Time Series Analyst</vt:lpstr>
      <vt:lpstr>HydroServer Website</vt:lpstr>
      <vt:lpstr>HydroServer Capabilities Database</vt:lpstr>
      <vt:lpstr>HydroServer Capabilities Web Service</vt:lpstr>
      <vt:lpstr>ICEWATER – A Regional HIS</vt:lpstr>
      <vt:lpstr>Conclusions</vt:lpstr>
      <vt:lpstr>How do I Create a HydroServer?</vt:lpstr>
      <vt:lpstr>HydroServer Future Considerations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INRA Constellation of Experimental Watersheds:  Cyberinfrastructure to Support Publication of Water Resources Data</dc:title>
  <dc:creator>Jeff Horsburgh</dc:creator>
  <cp:lastModifiedBy>Dan</cp:lastModifiedBy>
  <cp:revision>142</cp:revision>
  <dcterms:created xsi:type="dcterms:W3CDTF">2009-03-30T15:14:51Z</dcterms:created>
  <dcterms:modified xsi:type="dcterms:W3CDTF">2010-03-30T16:14:34Z</dcterms:modified>
</cp:coreProperties>
</file>