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7" r:id="rId2"/>
    <p:sldId id="280" r:id="rId3"/>
    <p:sldId id="261" r:id="rId4"/>
    <p:sldId id="279" r:id="rId5"/>
    <p:sldId id="260" r:id="rId6"/>
    <p:sldId id="256" r:id="rId7"/>
    <p:sldId id="270" r:id="rId8"/>
    <p:sldId id="258" r:id="rId9"/>
    <p:sldId id="259" r:id="rId10"/>
    <p:sldId id="263" r:id="rId11"/>
    <p:sldId id="281" r:id="rId12"/>
    <p:sldId id="282" r:id="rId13"/>
    <p:sldId id="283" r:id="rId14"/>
    <p:sldId id="290" r:id="rId15"/>
    <p:sldId id="289" r:id="rId16"/>
    <p:sldId id="272" r:id="rId17"/>
    <p:sldId id="275" r:id="rId18"/>
    <p:sldId id="292" r:id="rId19"/>
    <p:sldId id="293" r:id="rId20"/>
    <p:sldId id="294" r:id="rId21"/>
    <p:sldId id="287" r:id="rId22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580" autoAdjust="0"/>
  </p:normalViewPr>
  <p:slideViewPr>
    <p:cSldViewPr>
      <p:cViewPr>
        <p:scale>
          <a:sx n="99" d="100"/>
          <a:sy n="99" d="100"/>
        </p:scale>
        <p:origin x="-1338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5A7B-CA1B-4434-901B-29811F34A17A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17B79-12ED-4E08-BD16-DE950A9CB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476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21CAC-43FE-47A2-88D6-D0329E9C0EE7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08879-97B1-45FF-8D76-D27925DB78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845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176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-sometimes the right sites for the science</a:t>
            </a:r>
            <a:r>
              <a:rPr lang="en-US" baseline="0" dirty="0" smtClean="0"/>
              <a:t> aren’t accessible</a:t>
            </a:r>
          </a:p>
          <a:p>
            <a:r>
              <a:rPr lang="en-US" baseline="0" dirty="0" smtClean="0"/>
              <a:t>-detailed scoping is required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766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though we spent a year in selecting sites, determining access,</a:t>
            </a:r>
            <a:r>
              <a:rPr lang="en-US" baseline="0" dirty="0" smtClean="0"/>
              <a:t> getting permission, determining configuration… have 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9809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4543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6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4567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-We have</a:t>
            </a:r>
            <a:r>
              <a:rPr lang="en-US" baseline="0" dirty="0" smtClean="0"/>
              <a:t> adopted the CUAHSI HIS framework, which was developed specifically to manage, store, and share hydrologic data.</a:t>
            </a:r>
            <a:r>
              <a:rPr lang="en-US" baseline="0" dirty="0"/>
              <a:t> </a:t>
            </a:r>
            <a:r>
              <a:rPr lang="en-US" baseline="0" dirty="0" smtClean="0"/>
              <a:t> See Jeff’s poster for additional details.</a:t>
            </a:r>
          </a:p>
          <a:p>
            <a:r>
              <a:rPr lang="en-US" baseline="0" dirty="0" smtClean="0"/>
              <a:t>-Part of that framework is ODM- relational database structured to provide complete supporting data for each observation.</a:t>
            </a:r>
          </a:p>
          <a:p>
            <a:r>
              <a:rPr lang="en-US" baseline="0" dirty="0" smtClean="0"/>
              <a:t>-Hub and spokes of wheel</a:t>
            </a:r>
          </a:p>
          <a:p>
            <a:endParaRPr lang="en-US" baseline="0" dirty="0" smtClean="0"/>
          </a:p>
          <a:p>
            <a:r>
              <a:rPr lang="en-US" dirty="0" smtClean="0"/>
              <a:t>-I’m a hydrologist</a:t>
            </a:r>
            <a:r>
              <a:rPr lang="en-US" baseline="0" dirty="0" smtClean="0"/>
              <a:t>, limnologist, other domain scientist… not a computer scientist!</a:t>
            </a:r>
          </a:p>
          <a:p>
            <a:r>
              <a:rPr lang="en-US" baseline="0" dirty="0" smtClean="0"/>
              <a:t>-But higher spatial and temporal resolutions are resulting in more and more data</a:t>
            </a:r>
          </a:p>
          <a:p>
            <a:r>
              <a:rPr lang="en-US" baseline="0" dirty="0" smtClean="0"/>
              <a:t>-Visualization and analysis of large datasets can be difficult and require specialized software</a:t>
            </a:r>
          </a:p>
          <a:p>
            <a:r>
              <a:rPr lang="en-US" baseline="0" dirty="0" smtClean="0"/>
              <a:t>-You will need to share data… how best to do this… need to include metadata ...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9251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ODM Tools can be used to access the data stored</a:t>
            </a:r>
            <a:r>
              <a:rPr lang="en-US" baseline="0" dirty="0" smtClean="0"/>
              <a:t> in and ODM database.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622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Right now: focused on making data QA/QC more automated.  </a:t>
            </a:r>
            <a:br>
              <a:rPr lang="en-US" baseline="0" dirty="0" smtClean="0"/>
            </a:br>
            <a:r>
              <a:rPr lang="en-US" baseline="0" dirty="0" smtClean="0"/>
              <a:t>Related research has used models to identify anomalous points.  This is complicated by these factors: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now our data QA/QC is delayed by months or years... Depending on when we need the data.  We are also working on functionality to track the steps we take to make changes reproducible.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6646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317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been conducting research</a:t>
            </a:r>
            <a:r>
              <a:rPr lang="en-US" baseline="0" dirty="0" smtClean="0"/>
              <a:t> on the Little Bear River for several years now</a:t>
            </a:r>
          </a:p>
          <a:p>
            <a:r>
              <a:rPr lang="en-US" baseline="0" dirty="0" smtClean="0"/>
              <a:t>The focus of our work has been: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192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149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 sources include</a:t>
            </a:r>
            <a:r>
              <a:rPr lang="en-US" baseline="0" dirty="0" smtClean="0"/>
              <a:t> fertilized fields, animal waste, WWTP and p-rich soils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442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order to look at water quality at high temporal and spatial resolutions, established a network of sensors in the watershed.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-Semi-arid watershed, snowmelt driven</a:t>
            </a:r>
          </a:p>
          <a:p>
            <a:r>
              <a:rPr lang="en-US" baseline="0" dirty="0" smtClean="0"/>
              <a:t>-Upper watershed drains higher </a:t>
            </a:r>
            <a:r>
              <a:rPr lang="en-US" baseline="0" dirty="0" err="1" smtClean="0"/>
              <a:t>elev</a:t>
            </a:r>
            <a:r>
              <a:rPr lang="en-US" baseline="0" dirty="0" smtClean="0"/>
              <a:t> forest and range lands</a:t>
            </a:r>
          </a:p>
          <a:p>
            <a:r>
              <a:rPr lang="en-US" baseline="0" dirty="0" smtClean="0"/>
              <a:t>-Lower watershed drains lower gradient </a:t>
            </a:r>
            <a:r>
              <a:rPr lang="en-US" baseline="0" dirty="0" err="1" smtClean="0"/>
              <a:t>ag</a:t>
            </a:r>
            <a:r>
              <a:rPr lang="en-US" baseline="0" dirty="0" smtClean="0"/>
              <a:t> land and includes some small towns</a:t>
            </a:r>
          </a:p>
          <a:p>
            <a:r>
              <a:rPr lang="en-US" baseline="0" dirty="0" smtClean="0"/>
              <a:t>-740 km2, 430-1000 mm </a:t>
            </a:r>
            <a:r>
              <a:rPr lang="en-US" baseline="0" dirty="0" err="1" smtClean="0"/>
              <a:t>prec</a:t>
            </a:r>
            <a:r>
              <a:rPr lang="en-US" baseline="0" dirty="0" smtClean="0"/>
              <a:t>/year, Q= 0.5-12 m3/s in upper watershed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174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1846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sensors make measurements… results in a</a:t>
            </a:r>
            <a:r>
              <a:rPr lang="en-US" baseline="0" dirty="0" smtClean="0"/>
              <a:t> deluge of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488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Tiers</a:t>
            </a:r>
            <a:r>
              <a:rPr lang="en-US" baseline="0" dirty="0" smtClean="0"/>
              <a:t> 1 and 2: Observing Infrastructure</a:t>
            </a:r>
          </a:p>
          <a:p>
            <a:r>
              <a:rPr lang="en-US" baseline="0" dirty="0" smtClean="0"/>
              <a:t>Tier 3: </a:t>
            </a:r>
            <a:r>
              <a:rPr lang="en-US" baseline="0" dirty="0" err="1" smtClean="0"/>
              <a:t>Cyberinfrastructure</a:t>
            </a:r>
            <a:endParaRPr lang="en-US" baseline="0" dirty="0" smtClean="0"/>
          </a:p>
          <a:p>
            <a:r>
              <a:rPr lang="en-US" baseline="0" dirty="0" smtClean="0"/>
              <a:t>Some overlap between the two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5131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8879-97B1-45FF-8D76-D27925DB78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689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7FACF6F-CBEB-4927-8A9B-761116AD1630}" type="datetimeFigureOut">
              <a:rPr lang="en-US" smtClean="0"/>
              <a:pPr/>
              <a:t>4/4/2012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B86849C-9A73-4ADB-958C-B6C0B8DF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458200" cy="2438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Adventures in Monitoring: </a:t>
            </a:r>
            <a:r>
              <a:rPr lang="en-US" sz="4000" dirty="0" smtClean="0"/>
              <a:t>maintaining sensor networks </a:t>
            </a:r>
            <a:br>
              <a:rPr lang="en-US" sz="4000" dirty="0" smtClean="0"/>
            </a:br>
            <a:r>
              <a:rPr lang="en-US" sz="4000" dirty="0" smtClean="0"/>
              <a:t>and </a:t>
            </a:r>
            <a:r>
              <a:rPr lang="en-US" sz="4000" dirty="0"/>
              <a:t>managing the flood of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62400"/>
            <a:ext cx="49530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 sz="4300" dirty="0" smtClean="0"/>
              <a:t>Amber </a:t>
            </a:r>
            <a:r>
              <a:rPr lang="en-US" sz="4300" dirty="0" err="1" smtClean="0"/>
              <a:t>Spackman</a:t>
            </a:r>
            <a:r>
              <a:rPr lang="en-US" sz="4300" dirty="0" smtClean="0"/>
              <a:t> Jones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Jeffery S. </a:t>
            </a:r>
            <a:r>
              <a:rPr lang="en-US" dirty="0" err="1" smtClean="0"/>
              <a:t>Horsburgh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19600"/>
            <a:ext cx="1680117" cy="1204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71343"/>
            <a:ext cx="2590800" cy="794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50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Working\Documents\Journal Papers\2009 EMS Sensor Special Issue\Table and Figure Source\Figure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61" r="4155"/>
          <a:stretch/>
        </p:blipFill>
        <p:spPr bwMode="auto">
          <a:xfrm>
            <a:off x="5603503" y="1143000"/>
            <a:ext cx="3507610" cy="534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13" y="533400"/>
            <a:ext cx="89154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Sensor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620871" cy="5086519"/>
          </a:xfrm>
        </p:spPr>
        <p:txBody>
          <a:bodyPr>
            <a:normAutofit fontScale="92500"/>
          </a:bodyPr>
          <a:lstStyle/>
          <a:p>
            <a:pPr>
              <a:buClr>
                <a:schemeClr val="accent4"/>
              </a:buClr>
            </a:pPr>
            <a:r>
              <a:rPr lang="en-US" dirty="0" smtClean="0"/>
              <a:t>How do we deploy sensors to be</a:t>
            </a:r>
          </a:p>
          <a:p>
            <a:pPr lvl="1"/>
            <a:r>
              <a:rPr lang="en-US" dirty="0" smtClean="0"/>
              <a:t>Representative</a:t>
            </a:r>
          </a:p>
          <a:p>
            <a:pPr lvl="1"/>
            <a:r>
              <a:rPr lang="en-US" dirty="0" smtClean="0"/>
              <a:t>Secure</a:t>
            </a:r>
          </a:p>
          <a:p>
            <a:pPr>
              <a:buClr>
                <a:schemeClr val="accent4"/>
              </a:buClr>
            </a:pPr>
            <a:r>
              <a:rPr lang="en-US" dirty="0"/>
              <a:t>Every site is different</a:t>
            </a:r>
          </a:p>
          <a:p>
            <a:pPr>
              <a:buClr>
                <a:schemeClr val="accent4"/>
              </a:buClr>
            </a:pPr>
            <a:r>
              <a:rPr lang="en-US" dirty="0"/>
              <a:t>Can constrain network </a:t>
            </a:r>
            <a:r>
              <a:rPr lang="en-US" dirty="0" smtClean="0"/>
              <a:t>design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Considerations:</a:t>
            </a:r>
          </a:p>
          <a:p>
            <a:pPr lvl="1"/>
            <a:r>
              <a:rPr lang="en-US" dirty="0" smtClean="0"/>
              <a:t>Access: permission, year-long, etc.</a:t>
            </a:r>
            <a:endParaRPr lang="en-US" dirty="0"/>
          </a:p>
          <a:p>
            <a:pPr lvl="1"/>
            <a:r>
              <a:rPr lang="en-US" dirty="0" smtClean="0"/>
              <a:t>Suitable cross-section</a:t>
            </a:r>
          </a:p>
          <a:p>
            <a:pPr lvl="1"/>
            <a:r>
              <a:rPr lang="en-US" dirty="0" smtClean="0"/>
              <a:t>What telemetry options will work?</a:t>
            </a:r>
          </a:p>
          <a:p>
            <a:pPr lvl="1"/>
            <a:r>
              <a:rPr lang="en-US" dirty="0" smtClean="0"/>
              <a:t>What power options will work?</a:t>
            </a:r>
          </a:p>
          <a:p>
            <a:pPr lvl="1"/>
            <a:r>
              <a:rPr lang="en-US" dirty="0" smtClean="0"/>
              <a:t>How will the sensor be deployed?</a:t>
            </a:r>
            <a:endParaRPr lang="en-US" dirty="0"/>
          </a:p>
          <a:p>
            <a:pPr>
              <a:buClr>
                <a:schemeClr val="accent4"/>
              </a:buClr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41148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3195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96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fish.uwrl.usu.edu\Working\Projects\NSF Little Bear River Testbed\Monitoring\LBR Site Photos\Paradise\DSCN18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96" t="2174" r="3235"/>
          <a:stretch/>
        </p:blipFill>
        <p:spPr bwMode="auto">
          <a:xfrm>
            <a:off x="0" y="0"/>
            <a:ext cx="467787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ish.uwrl.usu.edu\Working\Projects\NSF Little Bear River Testbed\Monitoring\LBR Site Photos\Paradise\DSCN18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7"/>
          <a:stretch/>
        </p:blipFill>
        <p:spPr bwMode="auto">
          <a:xfrm>
            <a:off x="4179370" y="4011"/>
            <a:ext cx="496463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07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57912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Turbidity sensor used to be right here!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67400" y="4876800"/>
            <a:ext cx="76200" cy="914400"/>
          </a:xfrm>
          <a:prstGeom prst="straightConnector1">
            <a:avLst/>
          </a:prstGeom>
          <a:ln w="50800" cap="sq">
            <a:solidFill>
              <a:schemeClr val="bg1"/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108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89" r="4567" b="2307"/>
          <a:stretch/>
        </p:blipFill>
        <p:spPr>
          <a:xfrm>
            <a:off x="1829391" y="1765005"/>
            <a:ext cx="7330558" cy="5092995"/>
          </a:xfrm>
        </p:spPr>
      </p:pic>
      <p:pic>
        <p:nvPicPr>
          <p:cNvPr id="1026" name="Picture 2" descr="\\COLOSSUS\common\Little Bear\Old LBR Photos\Dog Site\DSCN17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31" r="7679" b="7095"/>
          <a:stretch/>
        </p:blipFill>
        <p:spPr bwMode="auto">
          <a:xfrm>
            <a:off x="15948" y="-1"/>
            <a:ext cx="3717852" cy="3993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339277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Before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5181" y="62732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After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Human Challenges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724150"/>
            <a:ext cx="905827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953000" y="4191000"/>
            <a:ext cx="29718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Farmer drives backhoe into river on neighbor’s property and builds dam for his diversion structure.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0000" y="2286000"/>
            <a:ext cx="1752600" cy="2362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8287" y="159127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Lawyers get involved. Farmer pays for new diversion structure and removes dam.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67600" y="2523530"/>
            <a:ext cx="304800" cy="2191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88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9376" y="1894821"/>
            <a:ext cx="4081076" cy="267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6"/>
          <p:cNvGrpSpPr/>
          <p:nvPr/>
        </p:nvGrpSpPr>
        <p:grpSpPr>
          <a:xfrm>
            <a:off x="208952" y="909142"/>
            <a:ext cx="8691260" cy="3969279"/>
            <a:chOff x="297243" y="698005"/>
            <a:chExt cx="8691260" cy="3969279"/>
          </a:xfrm>
        </p:grpSpPr>
        <p:pic>
          <p:nvPicPr>
            <p:cNvPr id="7" name="Picture 16" descr="weather_st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255" y="2224451"/>
              <a:ext cx="649042" cy="10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25"/>
            <p:cNvGrpSpPr/>
            <p:nvPr/>
          </p:nvGrpSpPr>
          <p:grpSpPr>
            <a:xfrm>
              <a:off x="297243" y="1034232"/>
              <a:ext cx="8677688" cy="3219777"/>
              <a:chOff x="289004" y="1034232"/>
              <a:chExt cx="7686807" cy="3219777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6142987" y="2433811"/>
                <a:ext cx="1318308" cy="707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03" tIns="45703" rIns="91403" bIns="45703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Soil </a:t>
                </a:r>
              </a:p>
              <a:p>
                <a:pPr algn="ctr"/>
                <a:r>
                  <a:rPr lang="en-US" sz="2000" dirty="0" smtClean="0">
                    <a:solidFill>
                      <a:prstClr val="black"/>
                    </a:solidFill>
                  </a:rPr>
                  <a:t>moisture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1558514" y="1238151"/>
                <a:ext cx="1316522" cy="4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03" tIns="45703" rIns="91403" bIns="45703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Streamflow</a:t>
                </a: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5850811" y="3272790"/>
                <a:ext cx="2125000" cy="4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03" tIns="45703" rIns="91403" bIns="45703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Flux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tower data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 Box 14"/>
              <p:cNvSpPr txBox="1">
                <a:spLocks noChangeArrowheads="1"/>
              </p:cNvSpPr>
              <p:nvPr/>
            </p:nvSpPr>
            <p:spPr bwMode="auto">
              <a:xfrm>
                <a:off x="5098833" y="1034232"/>
                <a:ext cx="1503956" cy="707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03" tIns="45703" rIns="91403" bIns="45703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Groundwater</a:t>
                </a:r>
              </a:p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levels</a:t>
                </a: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289004" y="3308478"/>
                <a:ext cx="1714221" cy="4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03" tIns="45703" rIns="91403" bIns="45703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Water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Quality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521389" y="1588419"/>
                <a:ext cx="632799" cy="4814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1126969" y="2847469"/>
                <a:ext cx="1004901" cy="137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V="1">
                <a:off x="1561729" y="4053973"/>
                <a:ext cx="573314" cy="2000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>
                <a:off x="5746939" y="3879596"/>
                <a:ext cx="1107474" cy="795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H="1">
                <a:off x="5700721" y="2787737"/>
                <a:ext cx="741168" cy="3734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H="1">
                <a:off x="5700721" y="1762521"/>
                <a:ext cx="741168" cy="388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877803" y="2233773"/>
                <a:ext cx="1271907" cy="4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03" tIns="45703" rIns="91403" bIns="45703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prstClr val="black"/>
                    </a:solidFill>
                  </a:rPr>
                  <a:t>Climate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9" name="Picture 5" descr="stream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1650" y="1046815"/>
              <a:ext cx="873295" cy="110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td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93240" y="2151063"/>
              <a:ext cx="773682" cy="111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VAIRA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01447" y="3628090"/>
              <a:ext cx="1187056" cy="1039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C:\Documents and Settings\Amber\Desktop\Research\Site Photos\LBR\DSC0042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4208" y="3672865"/>
              <a:ext cx="1266193" cy="949645"/>
            </a:xfrm>
            <a:prstGeom prst="rect">
              <a:avLst/>
            </a:prstGeom>
            <a:noFill/>
          </p:spPr>
        </p:pic>
        <p:pic>
          <p:nvPicPr>
            <p:cNvPr id="13" name="Picture 2" descr="Truck-mounted drill rig for drilling a well. 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57319" y="698005"/>
              <a:ext cx="1016075" cy="1361157"/>
            </a:xfrm>
            <a:prstGeom prst="rect">
              <a:avLst/>
            </a:prstGeom>
            <a:noFill/>
          </p:spPr>
        </p:pic>
      </p:grpSp>
      <p:sp>
        <p:nvSpPr>
          <p:cNvPr id="26" name="Rectangle 25"/>
          <p:cNvSpPr/>
          <p:nvPr/>
        </p:nvSpPr>
        <p:spPr>
          <a:xfrm>
            <a:off x="720595" y="4878421"/>
            <a:ext cx="8137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CUAHSI Hydrological Information System (HIS) framework</a:t>
            </a:r>
          </a:p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Observations Data Model (ODM): relational database at the single observation level</a:t>
            </a:r>
          </a:p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Metadata for unambiguous interpretation</a:t>
            </a:r>
          </a:p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Traceable heritage from raw measurements to usable information</a:t>
            </a:r>
          </a:p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Promote syntactic and semantic consistency </a:t>
            </a:r>
          </a:p>
          <a:p>
            <a:pPr marL="231721" indent="-231721" eaLnBrk="0" hangingPunct="0">
              <a:buClr>
                <a:schemeClr val="accent4"/>
              </a:buClr>
              <a:buFontTx/>
              <a:buChar char="•"/>
            </a:pPr>
            <a:r>
              <a:rPr lang="en-US" sz="1600" dirty="0" smtClean="0"/>
              <a:t>Cross dimension retrieval and analysis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208952" y="6401543"/>
            <a:ext cx="878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Horsburgh, J. S., D. G. Tarboton, D. R. Maidment, and I. Zaslavsky (2008), A </a:t>
            </a:r>
            <a:r>
              <a:rPr lang="en-US" sz="1000" dirty="0" smtClean="0"/>
              <a:t>relational model </a:t>
            </a:r>
            <a:r>
              <a:rPr lang="en-US" sz="1000" dirty="0"/>
              <a:t>for environmental and water resources data, </a:t>
            </a:r>
            <a:r>
              <a:rPr lang="en-US" sz="1000" i="1" dirty="0"/>
              <a:t>Water Resources Research</a:t>
            </a:r>
            <a:r>
              <a:rPr lang="en-US" sz="1000" dirty="0"/>
              <a:t>, </a:t>
            </a:r>
            <a:r>
              <a:rPr lang="en-US" sz="1000" dirty="0" smtClean="0"/>
              <a:t>44, W05406</a:t>
            </a:r>
            <a:r>
              <a:rPr lang="en-US" sz="1000" dirty="0"/>
              <a:t>, doi:10.1029/2007WR006392.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85431" y="304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 Management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9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03" y="1429965"/>
            <a:ext cx="3911897" cy="5181601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en-US" dirty="0" smtClean="0"/>
              <a:t>ODM Tools is an interactive program supporting:</a:t>
            </a:r>
          </a:p>
          <a:p>
            <a:pPr>
              <a:buClr>
                <a:schemeClr val="accent4"/>
              </a:buClr>
            </a:pPr>
            <a:r>
              <a:rPr lang="en-US" b="1" dirty="0" smtClean="0"/>
              <a:t>Query and Export: </a:t>
            </a:r>
            <a:r>
              <a:rPr lang="en-US" dirty="0" smtClean="0"/>
              <a:t>retrieve data series and metadata</a:t>
            </a:r>
          </a:p>
          <a:p>
            <a:pPr>
              <a:buClr>
                <a:schemeClr val="accent4"/>
              </a:buClr>
            </a:pPr>
            <a:r>
              <a:rPr lang="en-US" b="1" dirty="0" smtClean="0"/>
              <a:t>Visualize:</a:t>
            </a:r>
            <a:r>
              <a:rPr lang="en-US" dirty="0" smtClean="0"/>
              <a:t> plot and summarize data series</a:t>
            </a:r>
          </a:p>
          <a:p>
            <a:pPr>
              <a:buClr>
                <a:schemeClr val="accent4"/>
              </a:buClr>
            </a:pPr>
            <a:r>
              <a:rPr lang="en-US" b="1" dirty="0" smtClean="0"/>
              <a:t>Edit:</a:t>
            </a:r>
            <a:r>
              <a:rPr lang="en-US" dirty="0" smtClean="0"/>
              <a:t> delete, modify, adjust, interpolate, average, etc.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599"/>
            <a:ext cx="4433948" cy="286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97" y="3810000"/>
            <a:ext cx="3663950" cy="27678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681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066800"/>
          </a:xfrm>
        </p:spPr>
        <p:txBody>
          <a:bodyPr/>
          <a:lstStyle/>
          <a:p>
            <a:r>
              <a:rPr lang="en-US" dirty="0" smtClean="0"/>
              <a:t>Data QA/QC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2140" y="1371601"/>
            <a:ext cx="8382000" cy="956929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en-US" dirty="0" smtClean="0"/>
              <a:t>Erroneous data (anomalies, sensor drift, gaps) occur due to sensor failure, environmental conditions, servicing, etc.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647" y="2362200"/>
            <a:ext cx="4538050" cy="217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605670"/>
            <a:ext cx="4449725" cy="217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812" y="4572000"/>
            <a:ext cx="3855720" cy="223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083" y="2328530"/>
            <a:ext cx="4297680" cy="22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2381" y="355359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Sediment build-up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2667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drift and calibration shift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Strange anomalies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4876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Dead battery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752600" y="2554946"/>
            <a:ext cx="1693654" cy="1712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///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858000" y="3200400"/>
            <a:ext cx="8763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///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299648" y="4924568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83852" y="5334000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244163" y="5166583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925640" y="5410200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17654" y="5867400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14800" y="5715000"/>
            <a:ext cx="228600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295400" y="5629364"/>
            <a:ext cx="455397" cy="21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40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066800"/>
          </a:xfrm>
        </p:spPr>
        <p:txBody>
          <a:bodyPr/>
          <a:lstStyle/>
          <a:p>
            <a:r>
              <a:rPr lang="en-US" dirty="0" smtClean="0"/>
              <a:t>Data QA/QC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447801"/>
            <a:ext cx="3581400" cy="3200399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ODM Tools has the functionality to adjust data points: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Deleting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Adding data to fill gaps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Interpolating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Linear drift correction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Offsets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Flag Data Points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143000"/>
            <a:ext cx="475488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4440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44440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44440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0912" y="444440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05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Research 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295400"/>
            <a:ext cx="3657600" cy="510540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/>
              </a:buClr>
            </a:pPr>
            <a:r>
              <a:rPr lang="en-US" sz="2150" dirty="0" smtClean="0"/>
              <a:t>Design observing infrastructure to enable high frequency estimates of constituent fluxes using surrogates.</a:t>
            </a:r>
          </a:p>
          <a:p>
            <a:pPr>
              <a:buClr>
                <a:schemeClr val="accent4"/>
              </a:buClr>
            </a:pPr>
            <a:r>
              <a:rPr lang="en-US" sz="2150" dirty="0" smtClean="0"/>
              <a:t>Use high frequency discharge and turbidity to better quantify TSS and TP fluxes.</a:t>
            </a:r>
          </a:p>
          <a:p>
            <a:pPr>
              <a:buClr>
                <a:schemeClr val="accent4"/>
              </a:buClr>
            </a:pPr>
            <a:r>
              <a:rPr lang="en-US" sz="2150" dirty="0" smtClean="0"/>
              <a:t>Use high frequency sensor data at multiple sites to improve understanding of hydrology and water quality.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191000" y="4724400"/>
            <a:ext cx="685800" cy="762000"/>
          </a:xfrm>
          <a:prstGeom prst="straightConnector1">
            <a:avLst/>
          </a:prstGeom>
          <a:ln w="50800" cap="sq">
            <a:solidFill>
              <a:schemeClr val="accent4"/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547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066800"/>
          </a:xfrm>
        </p:spPr>
        <p:txBody>
          <a:bodyPr/>
          <a:lstStyle/>
          <a:p>
            <a:r>
              <a:rPr lang="en-US" dirty="0" smtClean="0"/>
              <a:t>Data QA/QC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1"/>
            <a:ext cx="7696200" cy="4724400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Challenges: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Make data QA/QC more automated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Identifying anomalous points: can train models to filter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Data anomalies </a:t>
            </a:r>
            <a:r>
              <a:rPr lang="en-US" dirty="0" smtClean="0"/>
              <a:t>may </a:t>
            </a:r>
            <a:r>
              <a:rPr lang="en-US" dirty="0" smtClean="0"/>
              <a:t>be explained by sensor behavior at other sites and behavior of other variables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Each variable has different characteristic behavior</a:t>
            </a:r>
          </a:p>
          <a:p>
            <a:pPr>
              <a:buClr>
                <a:schemeClr val="accent4"/>
              </a:buClr>
            </a:pPr>
            <a:r>
              <a:rPr lang="en-US" dirty="0"/>
              <a:t>Need technician or scientist to verify and determine response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Real-time detection vs. delayed response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Tracking QA/QC </a:t>
            </a:r>
            <a:r>
              <a:rPr lang="en-US" dirty="0" smtClean="0"/>
              <a:t>steps</a:t>
            </a:r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16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1" y="762000"/>
            <a:ext cx="8229600" cy="10668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7" descr="http://www.engineering.usu.edu/uwrl/logo/uwrl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602850"/>
            <a:ext cx="1765300" cy="112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sf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2637" y="5678511"/>
            <a:ext cx="995363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18798" y="5838751"/>
            <a:ext cx="1295400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defTabSz="4388412"/>
            <a:r>
              <a:rPr lang="en-US" sz="1200" dirty="0"/>
              <a:t>Support:</a:t>
            </a:r>
          </a:p>
          <a:p>
            <a:pPr defTabSz="4388412"/>
            <a:r>
              <a:rPr lang="en-US" sz="1200" dirty="0"/>
              <a:t>EAR 0622374</a:t>
            </a:r>
          </a:p>
          <a:p>
            <a:pPr defTabSz="4388412"/>
            <a:r>
              <a:rPr lang="en-US" sz="1200" dirty="0"/>
              <a:t>CBET 0610075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5" y="2286000"/>
            <a:ext cx="2196305" cy="139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1" y="4513286"/>
            <a:ext cx="2486649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10" y="838201"/>
            <a:ext cx="4219951" cy="56266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81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76200"/>
            <a:ext cx="8229600" cy="1066800"/>
          </a:xfrm>
        </p:spPr>
        <p:txBody>
          <a:bodyPr/>
          <a:lstStyle/>
          <a:p>
            <a:r>
              <a:rPr lang="en-US" dirty="0" smtClean="0"/>
              <a:t>Little Bear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5486400"/>
            <a:ext cx="4648200" cy="13716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Water Quality Issues: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Nutrients (primarily P)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Sediment</a:t>
            </a:r>
          </a:p>
        </p:txBody>
      </p:sp>
    </p:spTree>
    <p:extLst>
      <p:ext uri="{BB962C8B-B14F-4D97-AF65-F5344CB8AC3E}">
        <p14:creationId xmlns="" xmlns:p14="http://schemas.microsoft.com/office/powerpoint/2010/main" val="30572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601204"/>
            <a:ext cx="6012111" cy="4509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457200"/>
            <a:ext cx="8229600" cy="1066800"/>
          </a:xfrm>
        </p:spPr>
        <p:txBody>
          <a:bodyPr/>
          <a:lstStyle/>
          <a:p>
            <a:r>
              <a:rPr lang="en-US" dirty="0" smtClean="0"/>
              <a:t>Little Bear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06" y="4876800"/>
            <a:ext cx="4608194" cy="125968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Pollution Sources: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Agriculture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Wastewater Treatment</a:t>
            </a:r>
          </a:p>
        </p:txBody>
      </p:sp>
      <p:pic>
        <p:nvPicPr>
          <p:cNvPr id="6" name="Picture 6" descr="James Ri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3957637"/>
            <a:ext cx="2870200" cy="21526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32117" t="26679" r="12409" b="6623"/>
          <a:stretch>
            <a:fillRect/>
          </a:stretch>
        </p:blipFill>
        <p:spPr bwMode="auto">
          <a:xfrm>
            <a:off x="6197600" y="1601203"/>
            <a:ext cx="2870200" cy="226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77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Little Bear River Sensor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2590800" cy="55626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4"/>
              </a:buClr>
            </a:pPr>
            <a:r>
              <a:rPr lang="en-US" dirty="0" smtClean="0"/>
              <a:t>7 water quality and </a:t>
            </a:r>
            <a:r>
              <a:rPr lang="en-US" dirty="0" err="1" smtClean="0"/>
              <a:t>streamflow</a:t>
            </a:r>
            <a:r>
              <a:rPr lang="en-US" dirty="0" smtClean="0"/>
              <a:t> monitoring sites</a:t>
            </a:r>
          </a:p>
          <a:p>
            <a:pPr lvl="1"/>
            <a:r>
              <a:rPr lang="en-US" sz="2300" dirty="0" smtClean="0"/>
              <a:t>Temperature</a:t>
            </a:r>
          </a:p>
          <a:p>
            <a:pPr lvl="1"/>
            <a:r>
              <a:rPr lang="en-US" sz="2300" dirty="0" smtClean="0"/>
              <a:t>Dissolved Oxygen</a:t>
            </a:r>
          </a:p>
          <a:p>
            <a:pPr lvl="1"/>
            <a:r>
              <a:rPr lang="en-US" sz="2300" dirty="0" smtClean="0"/>
              <a:t>pH</a:t>
            </a:r>
          </a:p>
          <a:p>
            <a:pPr lvl="1"/>
            <a:r>
              <a:rPr lang="en-US" sz="2300" dirty="0" smtClean="0"/>
              <a:t>Specific Conductance</a:t>
            </a:r>
          </a:p>
          <a:p>
            <a:pPr lvl="1"/>
            <a:r>
              <a:rPr lang="en-US" sz="2300" dirty="0" smtClean="0"/>
              <a:t>Turbidity</a:t>
            </a:r>
          </a:p>
          <a:p>
            <a:pPr lvl="1"/>
            <a:r>
              <a:rPr lang="en-US" sz="2300" dirty="0" smtClean="0"/>
              <a:t>Water level/discharge</a:t>
            </a:r>
          </a:p>
          <a:p>
            <a:pPr>
              <a:buClr>
                <a:schemeClr val="accent4"/>
              </a:buClr>
            </a:pPr>
            <a:r>
              <a:rPr lang="en-US" dirty="0"/>
              <a:t>4 weather stations</a:t>
            </a:r>
          </a:p>
          <a:p>
            <a:pPr lvl="1"/>
            <a:r>
              <a:rPr lang="en-US" sz="2300" dirty="0"/>
              <a:t>Temperature</a:t>
            </a:r>
          </a:p>
          <a:p>
            <a:pPr lvl="1"/>
            <a:r>
              <a:rPr lang="en-US" sz="2300" dirty="0"/>
              <a:t>Relative Humidity</a:t>
            </a:r>
          </a:p>
          <a:p>
            <a:pPr lvl="1"/>
            <a:r>
              <a:rPr lang="en-US" sz="2300" dirty="0"/>
              <a:t>Solar Radiation</a:t>
            </a:r>
          </a:p>
          <a:p>
            <a:pPr lvl="1"/>
            <a:r>
              <a:rPr lang="en-US" sz="2300" dirty="0"/>
              <a:t>Precipitation</a:t>
            </a:r>
          </a:p>
          <a:p>
            <a:pPr lvl="1"/>
            <a:r>
              <a:rPr lang="en-US" sz="2300" dirty="0"/>
              <a:t>Barometric Pressure</a:t>
            </a:r>
          </a:p>
          <a:p>
            <a:pPr lvl="1"/>
            <a:r>
              <a:rPr lang="en-US" sz="2300" dirty="0"/>
              <a:t>Wind speed and </a:t>
            </a:r>
            <a:r>
              <a:rPr lang="en-US" sz="2300" dirty="0" smtClean="0"/>
              <a:t>direction</a:t>
            </a:r>
          </a:p>
          <a:p>
            <a:pPr lvl="1"/>
            <a:r>
              <a:rPr lang="en-US" sz="2300" dirty="0" smtClean="0"/>
              <a:t>Snow Depth</a:t>
            </a:r>
            <a:endParaRPr lang="en-US" sz="2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6096000" cy="504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66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Sensor Technology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398831"/>
            <a:ext cx="8229600" cy="494195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4"/>
              </a:buClr>
            </a:pPr>
            <a:r>
              <a:rPr lang="en-US" dirty="0" smtClean="0"/>
              <a:t>Monitor at high frequency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Monitor in real time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Monitor for extended time periods</a:t>
            </a:r>
          </a:p>
          <a:p>
            <a:pPr>
              <a:buClr>
                <a:schemeClr val="accent4"/>
              </a:buClr>
            </a:pPr>
            <a:endParaRPr lang="en-US" dirty="0"/>
          </a:p>
          <a:p>
            <a:pPr>
              <a:buClr>
                <a:schemeClr val="accent4"/>
              </a:buClr>
            </a:pPr>
            <a:endParaRPr lang="en-US" dirty="0" smtClean="0"/>
          </a:p>
          <a:p>
            <a:pPr>
              <a:buClr>
                <a:schemeClr val="accent4"/>
              </a:buClr>
            </a:pPr>
            <a:endParaRPr lang="en-US" dirty="0"/>
          </a:p>
          <a:p>
            <a:pPr>
              <a:buClr>
                <a:schemeClr val="accent4"/>
              </a:buClr>
            </a:pPr>
            <a:endParaRPr lang="en-US" dirty="0" smtClean="0"/>
          </a:p>
          <a:p>
            <a:pPr>
              <a:buClr>
                <a:schemeClr val="accent4"/>
              </a:buClr>
            </a:pPr>
            <a:endParaRPr lang="en-US" dirty="0"/>
          </a:p>
          <a:p>
            <a:pPr>
              <a:buClr>
                <a:schemeClr val="accent4"/>
              </a:buClr>
            </a:pPr>
            <a:endParaRPr lang="en-US" dirty="0" smtClean="0"/>
          </a:p>
          <a:p>
            <a:pPr>
              <a:buClr>
                <a:schemeClr val="accent4"/>
              </a:buClr>
            </a:pPr>
            <a:endParaRPr lang="en-US" dirty="0"/>
          </a:p>
          <a:p>
            <a:pPr>
              <a:buClr>
                <a:schemeClr val="accent4"/>
              </a:buClr>
            </a:pPr>
            <a:endParaRPr lang="en-US" dirty="0" smtClean="0"/>
          </a:p>
          <a:p>
            <a:pPr>
              <a:buClr>
                <a:schemeClr val="accent4"/>
              </a:buClr>
            </a:pPr>
            <a:endParaRPr lang="en-US" dirty="0"/>
          </a:p>
          <a:p>
            <a:pPr>
              <a:buClr>
                <a:schemeClr val="accent4"/>
              </a:buClr>
            </a:pPr>
            <a:r>
              <a:rPr lang="en-US" dirty="0" smtClean="0"/>
              <a:t>Sensors aren’t stand alone… supporting infrastructure required!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05445"/>
            <a:ext cx="2798727" cy="111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ntitled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667026"/>
            <a:ext cx="2634567" cy="238142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20" r="1515"/>
          <a:stretch/>
        </p:blipFill>
        <p:spPr bwMode="auto">
          <a:xfrm>
            <a:off x="5714999" y="2426597"/>
            <a:ext cx="2971801" cy="282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19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066800"/>
          </a:xfrm>
        </p:spPr>
        <p:txBody>
          <a:bodyPr/>
          <a:lstStyle/>
          <a:p>
            <a:r>
              <a:rPr lang="en-US" dirty="0" smtClean="0"/>
              <a:t>The Data Deluge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5908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4"/>
              </a:buClr>
            </a:pPr>
            <a:r>
              <a:rPr lang="en-US" dirty="0" smtClean="0"/>
              <a:t>5 years of half hourly data = 70,000 observations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x 7 sites = 490,000 observations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x 10 variables/site = 4,900,000 observations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+ different versions of the data (provisional and verified) = 9,800,000 observations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+ 4 weather stations with 10 variables =12,600,000 observations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+ derived data …</a:t>
            </a:r>
          </a:p>
          <a:p>
            <a:endParaRPr lang="en-US" dirty="0"/>
          </a:p>
          <a:p>
            <a:pPr marL="109728" indent="0">
              <a:buNone/>
            </a:pPr>
            <a:r>
              <a:rPr lang="en-US" dirty="0" smtClean="0">
                <a:solidFill>
                  <a:schemeClr val="accent4"/>
                </a:solidFill>
              </a:rPr>
              <a:t>Some infrastructure is necessary to manage and disseminate the data!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9"/>
            <a:ext cx="9034381" cy="255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54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6111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019800"/>
            <a:ext cx="869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Horsburgh, J. S., A. Spackman Jones, D. G. Tarboton, D. K. Stevens, and N. O. </a:t>
            </a:r>
            <a:r>
              <a:rPr lang="en-US" sz="1200" dirty="0" smtClean="0"/>
              <a:t>Mesner (2010</a:t>
            </a:r>
            <a:r>
              <a:rPr lang="en-US" sz="1200" dirty="0"/>
              <a:t>), A sensor network for high frequency estimation of water quality </a:t>
            </a:r>
            <a:r>
              <a:rPr lang="en-US" sz="1200" dirty="0" smtClean="0"/>
              <a:t>constituent fluxes </a:t>
            </a:r>
            <a:r>
              <a:rPr lang="en-US" sz="1200" dirty="0"/>
              <a:t>using surrogates, </a:t>
            </a:r>
            <a:r>
              <a:rPr lang="en-US" sz="1200" i="1" dirty="0"/>
              <a:t>Environmental </a:t>
            </a:r>
            <a:r>
              <a:rPr lang="en-US" sz="1200" i="1" dirty="0" err="1"/>
              <a:t>Modelling</a:t>
            </a:r>
            <a:r>
              <a:rPr lang="en-US" sz="1200" i="1" dirty="0"/>
              <a:t> &amp; Software</a:t>
            </a:r>
            <a:r>
              <a:rPr lang="en-US" sz="1200" dirty="0"/>
              <a:t>, 25, </a:t>
            </a:r>
            <a:r>
              <a:rPr lang="en-US" sz="1200" dirty="0" smtClean="0"/>
              <a:t>1031-1044, doi:10.1016/j.envsoft.2009.10.012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21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Infrastructure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3657600" cy="4782312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4"/>
              </a:buClr>
            </a:pPr>
            <a:r>
              <a:rPr lang="en-US" dirty="0" smtClean="0"/>
              <a:t>Observing Infrastructure:</a:t>
            </a:r>
          </a:p>
          <a:p>
            <a:pPr lvl="1"/>
            <a:r>
              <a:rPr lang="en-US" dirty="0" smtClean="0"/>
              <a:t>Physical Challenges: site locations, sensor deployment</a:t>
            </a:r>
          </a:p>
          <a:p>
            <a:pPr lvl="1"/>
            <a:r>
              <a:rPr lang="en-US" dirty="0" err="1" smtClean="0"/>
              <a:t>Dataloggers</a:t>
            </a:r>
            <a:endParaRPr lang="en-US" dirty="0" smtClean="0"/>
          </a:p>
          <a:p>
            <a:pPr lvl="1"/>
            <a:r>
              <a:rPr lang="en-US" dirty="0" smtClean="0"/>
              <a:t>Power supply</a:t>
            </a:r>
          </a:p>
          <a:p>
            <a:pPr lvl="1"/>
            <a:r>
              <a:rPr lang="en-US" dirty="0" smtClean="0"/>
              <a:t>Communications and Telemetry</a:t>
            </a:r>
          </a:p>
          <a:p>
            <a:pPr>
              <a:buClr>
                <a:schemeClr val="accent4"/>
              </a:buClr>
            </a:pPr>
            <a:r>
              <a:rPr lang="en-US" dirty="0" err="1"/>
              <a:t>Cyberinfrastructure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Storing data</a:t>
            </a:r>
          </a:p>
          <a:p>
            <a:pPr lvl="1"/>
            <a:r>
              <a:rPr lang="en-US" dirty="0"/>
              <a:t>Accessing data</a:t>
            </a:r>
          </a:p>
          <a:p>
            <a:pPr lvl="1"/>
            <a:r>
              <a:rPr lang="en-US" dirty="0"/>
              <a:t>Sharing data</a:t>
            </a:r>
          </a:p>
          <a:p>
            <a:pPr marL="41148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1169" y="1251828"/>
            <a:ext cx="4113178" cy="308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15" r="20161"/>
          <a:stretch/>
        </p:blipFill>
        <p:spPr>
          <a:xfrm>
            <a:off x="4114800" y="1639109"/>
            <a:ext cx="2061516" cy="23103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65" y="4114800"/>
            <a:ext cx="3527493" cy="251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64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2158</TotalTime>
  <Words>970</Words>
  <Application>Microsoft Office PowerPoint</Application>
  <PresentationFormat>On-screen Show (4:3)</PresentationFormat>
  <Paragraphs>182</Paragraphs>
  <Slides>21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Urban</vt:lpstr>
      <vt:lpstr>Adventures in Monitoring: maintaining sensor networks  and managing the flood of data</vt:lpstr>
      <vt:lpstr>Research Objectives</vt:lpstr>
      <vt:lpstr>Little Bear River</vt:lpstr>
      <vt:lpstr>Little Bear River</vt:lpstr>
      <vt:lpstr>Little Bear River Sensor Network</vt:lpstr>
      <vt:lpstr>Sensor Technology</vt:lpstr>
      <vt:lpstr>The Data Deluge</vt:lpstr>
      <vt:lpstr>Slide 8</vt:lpstr>
      <vt:lpstr>Infrastructure </vt:lpstr>
      <vt:lpstr>Sensor Deployment</vt:lpstr>
      <vt:lpstr>Slide 11</vt:lpstr>
      <vt:lpstr>Slide 12</vt:lpstr>
      <vt:lpstr>Slide 13</vt:lpstr>
      <vt:lpstr>Slide 14</vt:lpstr>
      <vt:lpstr>Human Challenges</vt:lpstr>
      <vt:lpstr>Slide 16</vt:lpstr>
      <vt:lpstr>Data Management</vt:lpstr>
      <vt:lpstr>Data QA/QC</vt:lpstr>
      <vt:lpstr>Data QA/QC</vt:lpstr>
      <vt:lpstr>Data QA/QC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Sensors, Networks, and Tools: communicating with sensors and managing the flood of data</dc:title>
  <dc:creator>Amber</dc:creator>
  <cp:lastModifiedBy>Amber</cp:lastModifiedBy>
  <cp:revision>98</cp:revision>
  <cp:lastPrinted>2011-09-09T18:20:42Z</cp:lastPrinted>
  <dcterms:created xsi:type="dcterms:W3CDTF">2011-08-30T16:31:55Z</dcterms:created>
  <dcterms:modified xsi:type="dcterms:W3CDTF">2012-04-04T19:15:22Z</dcterms:modified>
</cp:coreProperties>
</file>