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40233600" cy="43891200"/>
  <p:notesSz cx="6858000" cy="9144000"/>
  <p:defaultTextStyle>
    <a:defPPr>
      <a:defRPr lang="en-US"/>
    </a:defPPr>
    <a:lvl1pPr marL="0" algn="l" defTabSz="2403546" rtl="0" eaLnBrk="1" latinLnBrk="0" hangingPunct="1">
      <a:defRPr sz="9500" kern="1200">
        <a:solidFill>
          <a:schemeClr val="tx1"/>
        </a:solidFill>
        <a:latin typeface="+mn-lt"/>
        <a:ea typeface="+mn-ea"/>
        <a:cs typeface="+mn-cs"/>
      </a:defRPr>
    </a:lvl1pPr>
    <a:lvl2pPr marL="2403546" algn="l" defTabSz="2403546" rtl="0" eaLnBrk="1" latinLnBrk="0" hangingPunct="1">
      <a:defRPr sz="9500" kern="1200">
        <a:solidFill>
          <a:schemeClr val="tx1"/>
        </a:solidFill>
        <a:latin typeface="+mn-lt"/>
        <a:ea typeface="+mn-ea"/>
        <a:cs typeface="+mn-cs"/>
      </a:defRPr>
    </a:lvl2pPr>
    <a:lvl3pPr marL="4807092" algn="l" defTabSz="2403546" rtl="0" eaLnBrk="1" latinLnBrk="0" hangingPunct="1">
      <a:defRPr sz="9500" kern="1200">
        <a:solidFill>
          <a:schemeClr val="tx1"/>
        </a:solidFill>
        <a:latin typeface="+mn-lt"/>
        <a:ea typeface="+mn-ea"/>
        <a:cs typeface="+mn-cs"/>
      </a:defRPr>
    </a:lvl3pPr>
    <a:lvl4pPr marL="7210638" algn="l" defTabSz="2403546" rtl="0" eaLnBrk="1" latinLnBrk="0" hangingPunct="1">
      <a:defRPr sz="9500" kern="1200">
        <a:solidFill>
          <a:schemeClr val="tx1"/>
        </a:solidFill>
        <a:latin typeface="+mn-lt"/>
        <a:ea typeface="+mn-ea"/>
        <a:cs typeface="+mn-cs"/>
      </a:defRPr>
    </a:lvl4pPr>
    <a:lvl5pPr marL="9614184" algn="l" defTabSz="2403546" rtl="0" eaLnBrk="1" latinLnBrk="0" hangingPunct="1">
      <a:defRPr sz="9500" kern="1200">
        <a:solidFill>
          <a:schemeClr val="tx1"/>
        </a:solidFill>
        <a:latin typeface="+mn-lt"/>
        <a:ea typeface="+mn-ea"/>
        <a:cs typeface="+mn-cs"/>
      </a:defRPr>
    </a:lvl5pPr>
    <a:lvl6pPr marL="12017731" algn="l" defTabSz="2403546" rtl="0" eaLnBrk="1" latinLnBrk="0" hangingPunct="1">
      <a:defRPr sz="9500" kern="1200">
        <a:solidFill>
          <a:schemeClr val="tx1"/>
        </a:solidFill>
        <a:latin typeface="+mn-lt"/>
        <a:ea typeface="+mn-ea"/>
        <a:cs typeface="+mn-cs"/>
      </a:defRPr>
    </a:lvl6pPr>
    <a:lvl7pPr marL="14421277" algn="l" defTabSz="2403546" rtl="0" eaLnBrk="1" latinLnBrk="0" hangingPunct="1">
      <a:defRPr sz="9500" kern="1200">
        <a:solidFill>
          <a:schemeClr val="tx1"/>
        </a:solidFill>
        <a:latin typeface="+mn-lt"/>
        <a:ea typeface="+mn-ea"/>
        <a:cs typeface="+mn-cs"/>
      </a:defRPr>
    </a:lvl7pPr>
    <a:lvl8pPr marL="16824823" algn="l" defTabSz="2403546" rtl="0" eaLnBrk="1" latinLnBrk="0" hangingPunct="1">
      <a:defRPr sz="9500" kern="1200">
        <a:solidFill>
          <a:schemeClr val="tx1"/>
        </a:solidFill>
        <a:latin typeface="+mn-lt"/>
        <a:ea typeface="+mn-ea"/>
        <a:cs typeface="+mn-cs"/>
      </a:defRPr>
    </a:lvl8pPr>
    <a:lvl9pPr marL="19228369" algn="l" defTabSz="2403546"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70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425" autoAdjust="0"/>
  </p:normalViewPr>
  <p:slideViewPr>
    <p:cSldViewPr snapToGrid="0" snapToObjects="1" showGuides="1">
      <p:cViewPr varScale="1">
        <p:scale>
          <a:sx n="22" d="100"/>
          <a:sy n="22" d="100"/>
        </p:scale>
        <p:origin x="-248" y="-208"/>
      </p:cViewPr>
      <p:guideLst>
        <p:guide orient="horz" pos="26882"/>
        <p:guide pos="248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3634723"/>
            <a:ext cx="3419856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4871680"/>
            <a:ext cx="28163520" cy="11216640"/>
          </a:xfrm>
        </p:spPr>
        <p:txBody>
          <a:bodyPr/>
          <a:lstStyle>
            <a:lvl1pPr marL="0" indent="0" algn="ctr">
              <a:buNone/>
              <a:defRPr>
                <a:solidFill>
                  <a:schemeClr val="tx1">
                    <a:tint val="75000"/>
                  </a:schemeClr>
                </a:solidFill>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C8D486-615D-5549-81EF-3EB7B1EC0B64}" type="datetimeFigureOut">
              <a:rPr lang="en-US" smtClean="0"/>
              <a:t>7/15/13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229756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8D486-615D-5549-81EF-3EB7B1EC0B64}" type="datetimeFigureOut">
              <a:rPr lang="en-US" smtClean="0"/>
              <a:t>7/15/13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63272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8349379" y="11247123"/>
            <a:ext cx="39828470" cy="2396845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49997" y="11247123"/>
            <a:ext cx="118828820" cy="2396845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8D486-615D-5549-81EF-3EB7B1EC0B64}" type="datetimeFigureOut">
              <a:rPr lang="en-US" smtClean="0"/>
              <a:t>7/15/13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3945620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8D486-615D-5549-81EF-3EB7B1EC0B64}" type="datetimeFigureOut">
              <a:rPr lang="en-US" smtClean="0"/>
              <a:t>7/15/13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77629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8204163"/>
            <a:ext cx="34198560" cy="8717280"/>
          </a:xfrm>
        </p:spPr>
        <p:txBody>
          <a:bodyPr anchor="t"/>
          <a:lstStyle>
            <a:lvl1pPr algn="l">
              <a:defRPr sz="210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8602966"/>
            <a:ext cx="34198560" cy="9601197"/>
          </a:xfrm>
        </p:spPr>
        <p:txBody>
          <a:bodyPr anchor="b"/>
          <a:lstStyle>
            <a:lvl1pPr marL="0" indent="0">
              <a:buNone/>
              <a:defRPr sz="10500">
                <a:solidFill>
                  <a:schemeClr val="tx1">
                    <a:tint val="7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C8D486-615D-5549-81EF-3EB7B1EC0B64}" type="datetimeFigureOut">
              <a:rPr lang="en-US" smtClean="0"/>
              <a:t>7/15/13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253849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49999" y="65542163"/>
            <a:ext cx="79328643" cy="185389517"/>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8849200" y="65542163"/>
            <a:ext cx="79328647" cy="185389517"/>
          </a:xfrm>
        </p:spPr>
        <p:txBody>
          <a:bodyPr/>
          <a:lstStyle>
            <a:lvl1pPr>
              <a:defRPr sz="14700"/>
            </a:lvl1pPr>
            <a:lvl2pPr>
              <a:defRPr sz="12600"/>
            </a:lvl2pPr>
            <a:lvl3pPr>
              <a:defRPr sz="10500"/>
            </a:lvl3pPr>
            <a:lvl4pPr>
              <a:defRPr sz="9500"/>
            </a:lvl4pPr>
            <a:lvl5pPr>
              <a:defRPr sz="9500"/>
            </a:lvl5pPr>
            <a:lvl6pPr>
              <a:defRPr sz="9500"/>
            </a:lvl6pPr>
            <a:lvl7pPr>
              <a:defRPr sz="9500"/>
            </a:lvl7pPr>
            <a:lvl8pPr>
              <a:defRPr sz="9500"/>
            </a:lvl8pPr>
            <a:lvl9pPr>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C8D486-615D-5549-81EF-3EB7B1EC0B64}" type="datetimeFigureOut">
              <a:rPr lang="en-US" smtClean="0"/>
              <a:t>7/15/13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296899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0" y="1757683"/>
            <a:ext cx="3621024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9824723"/>
            <a:ext cx="17776827" cy="4094477"/>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011680" y="13919200"/>
            <a:ext cx="17776827" cy="25288243"/>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9824723"/>
            <a:ext cx="17783810" cy="4094477"/>
          </a:xfrm>
        </p:spPr>
        <p:txBody>
          <a:bodyPr anchor="b"/>
          <a:lstStyle>
            <a:lvl1pPr marL="0" indent="0">
              <a:buNone/>
              <a:defRPr sz="12600" b="1"/>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0438112" y="13919200"/>
            <a:ext cx="17783810" cy="25288243"/>
          </a:xfrm>
        </p:spPr>
        <p:txBody>
          <a:bodyPr/>
          <a:lstStyle>
            <a:lvl1pPr>
              <a:defRPr sz="12600"/>
            </a:lvl1pPr>
            <a:lvl2pPr>
              <a:defRPr sz="10500"/>
            </a:lvl2pPr>
            <a:lvl3pPr>
              <a:defRPr sz="9500"/>
            </a:lvl3pPr>
            <a:lvl4pPr>
              <a:defRPr sz="8400"/>
            </a:lvl4pPr>
            <a:lvl5pPr>
              <a:defRPr sz="8400"/>
            </a:lvl5pPr>
            <a:lvl6pPr>
              <a:defRPr sz="8400"/>
            </a:lvl6pPr>
            <a:lvl7pPr>
              <a:defRPr sz="8400"/>
            </a:lvl7pPr>
            <a:lvl8pPr>
              <a:defRPr sz="8400"/>
            </a:lvl8pPr>
            <a:lvl9pPr>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C8D486-615D-5549-81EF-3EB7B1EC0B64}" type="datetimeFigureOut">
              <a:rPr lang="en-US" smtClean="0"/>
              <a:t>7/15/13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165247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C8D486-615D-5549-81EF-3EB7B1EC0B64}" type="datetimeFigureOut">
              <a:rPr lang="en-US" smtClean="0"/>
              <a:t>7/15/13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3833307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C8D486-615D-5549-81EF-3EB7B1EC0B64}" type="datetimeFigureOut">
              <a:rPr lang="en-US" smtClean="0"/>
              <a:t>7/15/13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10759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747520"/>
            <a:ext cx="13236577" cy="7437120"/>
          </a:xfrm>
        </p:spPr>
        <p:txBody>
          <a:bodyPr anchor="b"/>
          <a:lstStyle>
            <a:lvl1pPr algn="l">
              <a:defRPr sz="10500" b="1"/>
            </a:lvl1pPr>
          </a:lstStyle>
          <a:p>
            <a:r>
              <a:rPr lang="en-US" smtClean="0"/>
              <a:t>Click to edit Master title style</a:t>
            </a:r>
            <a:endParaRPr lang="en-US"/>
          </a:p>
        </p:txBody>
      </p:sp>
      <p:sp>
        <p:nvSpPr>
          <p:cNvPr id="3" name="Content Placeholder 2"/>
          <p:cNvSpPr>
            <a:spLocks noGrp="1"/>
          </p:cNvSpPr>
          <p:nvPr>
            <p:ph idx="1"/>
          </p:nvPr>
        </p:nvSpPr>
        <p:spPr>
          <a:xfrm>
            <a:off x="15730220" y="1747523"/>
            <a:ext cx="22491700" cy="37459923"/>
          </a:xfrm>
        </p:spPr>
        <p:txBody>
          <a:bodyPr/>
          <a:lstStyle>
            <a:lvl1pPr>
              <a:defRPr sz="16800"/>
            </a:lvl1pPr>
            <a:lvl2pPr>
              <a:defRPr sz="14700"/>
            </a:lvl2pPr>
            <a:lvl3pPr>
              <a:defRPr sz="12600"/>
            </a:lvl3pPr>
            <a:lvl4pPr>
              <a:defRPr sz="10500"/>
            </a:lvl4pPr>
            <a:lvl5pPr>
              <a:defRPr sz="10500"/>
            </a:lvl5pPr>
            <a:lvl6pPr>
              <a:defRPr sz="10500"/>
            </a:lvl6pPr>
            <a:lvl7pPr>
              <a:defRPr sz="10500"/>
            </a:lvl7pPr>
            <a:lvl8pPr>
              <a:defRPr sz="10500"/>
            </a:lvl8pPr>
            <a:lvl9pPr>
              <a:defRPr sz="10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9184643"/>
            <a:ext cx="13236577" cy="30022803"/>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C8D486-615D-5549-81EF-3EB7B1EC0B64}" type="datetimeFigureOut">
              <a:rPr lang="en-US" smtClean="0"/>
              <a:t>7/15/13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1076627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30723840"/>
            <a:ext cx="24140160" cy="3627123"/>
          </a:xfrm>
        </p:spPr>
        <p:txBody>
          <a:bodyPr anchor="b"/>
          <a:lstStyle>
            <a:lvl1pPr algn="l">
              <a:defRPr sz="10500" b="1"/>
            </a:lvl1pPr>
          </a:lstStyle>
          <a:p>
            <a:r>
              <a:rPr lang="en-US" smtClean="0"/>
              <a:t>Click to edit Master title style</a:t>
            </a:r>
            <a:endParaRPr lang="en-US"/>
          </a:p>
        </p:txBody>
      </p:sp>
      <p:sp>
        <p:nvSpPr>
          <p:cNvPr id="3" name="Picture Placeholder 2"/>
          <p:cNvSpPr>
            <a:spLocks noGrp="1"/>
          </p:cNvSpPr>
          <p:nvPr>
            <p:ph type="pic" idx="1"/>
          </p:nvPr>
        </p:nvSpPr>
        <p:spPr>
          <a:xfrm>
            <a:off x="7886067" y="3921760"/>
            <a:ext cx="24140160" cy="26334720"/>
          </a:xfrm>
        </p:spPr>
        <p:txBody>
          <a:bodyPr/>
          <a:lstStyle>
            <a:lvl1pPr marL="0" indent="0">
              <a:buNone/>
              <a:defRPr sz="16800"/>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endParaRPr lang="en-US"/>
          </a:p>
        </p:txBody>
      </p:sp>
      <p:sp>
        <p:nvSpPr>
          <p:cNvPr id="4" name="Text Placeholder 3"/>
          <p:cNvSpPr>
            <a:spLocks noGrp="1"/>
          </p:cNvSpPr>
          <p:nvPr>
            <p:ph type="body" sz="half" idx="2"/>
          </p:nvPr>
        </p:nvSpPr>
        <p:spPr>
          <a:xfrm>
            <a:off x="7886067" y="34350963"/>
            <a:ext cx="24140160" cy="5151117"/>
          </a:xfrm>
        </p:spPr>
        <p:txBody>
          <a:bodyPr/>
          <a:lstStyle>
            <a:lvl1pPr marL="0" indent="0">
              <a:buNone/>
              <a:defRPr sz="74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C8D486-615D-5549-81EF-3EB7B1EC0B64}" type="datetimeFigureOut">
              <a:rPr lang="en-US" smtClean="0"/>
              <a:t>7/15/13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7C94C-3090-6745-BF8B-D4F0249BD6D3}" type="slidenum">
              <a:rPr lang="en-US" smtClean="0"/>
              <a:t>‹#›</a:t>
            </a:fld>
            <a:endParaRPr lang="en-US"/>
          </a:p>
        </p:txBody>
      </p:sp>
    </p:spTree>
    <p:extLst>
      <p:ext uri="{BB962C8B-B14F-4D97-AF65-F5344CB8AC3E}">
        <p14:creationId xmlns:p14="http://schemas.microsoft.com/office/powerpoint/2010/main" val="7414610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757683"/>
            <a:ext cx="36210240" cy="7315200"/>
          </a:xfrm>
          <a:prstGeom prst="rect">
            <a:avLst/>
          </a:prstGeom>
        </p:spPr>
        <p:txBody>
          <a:bodyPr vert="horz" lIns="480709" tIns="240355" rIns="480709" bIns="24035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10241283"/>
            <a:ext cx="36210240" cy="28966163"/>
          </a:xfrm>
          <a:prstGeom prst="rect">
            <a:avLst/>
          </a:prstGeom>
        </p:spPr>
        <p:txBody>
          <a:bodyPr vert="horz" lIns="480709" tIns="240355" rIns="480709" bIns="240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40680643"/>
            <a:ext cx="9387840" cy="2336800"/>
          </a:xfrm>
          <a:prstGeom prst="rect">
            <a:avLst/>
          </a:prstGeom>
        </p:spPr>
        <p:txBody>
          <a:bodyPr vert="horz" lIns="480709" tIns="240355" rIns="480709" bIns="240355" rtlCol="0" anchor="ctr"/>
          <a:lstStyle>
            <a:lvl1pPr algn="l">
              <a:defRPr sz="6300">
                <a:solidFill>
                  <a:schemeClr val="tx1">
                    <a:tint val="75000"/>
                  </a:schemeClr>
                </a:solidFill>
              </a:defRPr>
            </a:lvl1pPr>
          </a:lstStyle>
          <a:p>
            <a:fld id="{EDC8D486-615D-5549-81EF-3EB7B1EC0B64}" type="datetimeFigureOut">
              <a:rPr lang="en-US" smtClean="0"/>
              <a:t>7/15/13</a:t>
            </a:fld>
            <a:endParaRPr lang="en-US"/>
          </a:p>
        </p:txBody>
      </p:sp>
      <p:sp>
        <p:nvSpPr>
          <p:cNvPr id="5" name="Footer Placeholder 4"/>
          <p:cNvSpPr>
            <a:spLocks noGrp="1"/>
          </p:cNvSpPr>
          <p:nvPr>
            <p:ph type="ftr" sz="quarter" idx="3"/>
          </p:nvPr>
        </p:nvSpPr>
        <p:spPr>
          <a:xfrm>
            <a:off x="13746480" y="40680643"/>
            <a:ext cx="12740640" cy="2336800"/>
          </a:xfrm>
          <a:prstGeom prst="rect">
            <a:avLst/>
          </a:prstGeom>
        </p:spPr>
        <p:txBody>
          <a:bodyPr vert="horz" lIns="480709" tIns="240355" rIns="480709" bIns="240355" rtlCol="0" anchor="ctr"/>
          <a:lstStyle>
            <a:lvl1pPr algn="ctr">
              <a:defRPr sz="6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40680643"/>
            <a:ext cx="9387840" cy="2336800"/>
          </a:xfrm>
          <a:prstGeom prst="rect">
            <a:avLst/>
          </a:prstGeom>
        </p:spPr>
        <p:txBody>
          <a:bodyPr vert="horz" lIns="480709" tIns="240355" rIns="480709" bIns="240355" rtlCol="0" anchor="ctr"/>
          <a:lstStyle>
            <a:lvl1pPr algn="r">
              <a:defRPr sz="6300">
                <a:solidFill>
                  <a:schemeClr val="tx1">
                    <a:tint val="75000"/>
                  </a:schemeClr>
                </a:solidFill>
              </a:defRPr>
            </a:lvl1pPr>
          </a:lstStyle>
          <a:p>
            <a:fld id="{3127C94C-3090-6745-BF8B-D4F0249BD6D3}" type="slidenum">
              <a:rPr lang="en-US" smtClean="0"/>
              <a:t>‹#›</a:t>
            </a:fld>
            <a:endParaRPr lang="en-US"/>
          </a:p>
        </p:txBody>
      </p:sp>
    </p:spTree>
    <p:extLst>
      <p:ext uri="{BB962C8B-B14F-4D97-AF65-F5344CB8AC3E}">
        <p14:creationId xmlns:p14="http://schemas.microsoft.com/office/powerpoint/2010/main" val="3623598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403546" rtl="0" eaLnBrk="1" latinLnBrk="0" hangingPunct="1">
        <a:spcBef>
          <a:spcPct val="0"/>
        </a:spcBef>
        <a:buNone/>
        <a:defRPr sz="23100" kern="1200">
          <a:solidFill>
            <a:schemeClr val="tx1"/>
          </a:solidFill>
          <a:latin typeface="+mj-lt"/>
          <a:ea typeface="+mj-ea"/>
          <a:cs typeface="+mj-cs"/>
        </a:defRPr>
      </a:lvl1pPr>
    </p:titleStyle>
    <p:bodyStyle>
      <a:lvl1pPr marL="1802660" indent="-1802660" algn="l" defTabSz="2403546" rtl="0" eaLnBrk="1" latinLnBrk="0" hangingPunct="1">
        <a:spcBef>
          <a:spcPct val="20000"/>
        </a:spcBef>
        <a:buFont typeface="Arial"/>
        <a:buChar char="•"/>
        <a:defRPr sz="16800" kern="1200">
          <a:solidFill>
            <a:schemeClr val="tx1"/>
          </a:solidFill>
          <a:latin typeface="+mn-lt"/>
          <a:ea typeface="+mn-ea"/>
          <a:cs typeface="+mn-cs"/>
        </a:defRPr>
      </a:lvl1pPr>
      <a:lvl2pPr marL="3905762" indent="-1502216" algn="l" defTabSz="2403546" rtl="0" eaLnBrk="1" latinLnBrk="0" hangingPunct="1">
        <a:spcBef>
          <a:spcPct val="20000"/>
        </a:spcBef>
        <a:buFont typeface="Arial"/>
        <a:buChar char="–"/>
        <a:defRPr sz="14700" kern="1200">
          <a:solidFill>
            <a:schemeClr val="tx1"/>
          </a:solidFill>
          <a:latin typeface="+mn-lt"/>
          <a:ea typeface="+mn-ea"/>
          <a:cs typeface="+mn-cs"/>
        </a:defRPr>
      </a:lvl2pPr>
      <a:lvl3pPr marL="6008865" indent="-1201773" algn="l" defTabSz="2403546" rtl="0" eaLnBrk="1" latinLnBrk="0" hangingPunct="1">
        <a:spcBef>
          <a:spcPct val="20000"/>
        </a:spcBef>
        <a:buFont typeface="Arial"/>
        <a:buChar char="•"/>
        <a:defRPr sz="12600" kern="1200">
          <a:solidFill>
            <a:schemeClr val="tx1"/>
          </a:solidFill>
          <a:latin typeface="+mn-lt"/>
          <a:ea typeface="+mn-ea"/>
          <a:cs typeface="+mn-cs"/>
        </a:defRPr>
      </a:lvl3pPr>
      <a:lvl4pPr marL="8412411" indent="-1201773" algn="l" defTabSz="2403546" rtl="0" eaLnBrk="1" latinLnBrk="0" hangingPunct="1">
        <a:spcBef>
          <a:spcPct val="20000"/>
        </a:spcBef>
        <a:buFont typeface="Arial"/>
        <a:buChar char="–"/>
        <a:defRPr sz="10500" kern="1200">
          <a:solidFill>
            <a:schemeClr val="tx1"/>
          </a:solidFill>
          <a:latin typeface="+mn-lt"/>
          <a:ea typeface="+mn-ea"/>
          <a:cs typeface="+mn-cs"/>
        </a:defRPr>
      </a:lvl4pPr>
      <a:lvl5pPr marL="10815958" indent="-1201773" algn="l" defTabSz="2403546" rtl="0" eaLnBrk="1" latinLnBrk="0" hangingPunct="1">
        <a:spcBef>
          <a:spcPct val="20000"/>
        </a:spcBef>
        <a:buFont typeface="Arial"/>
        <a:buChar char="»"/>
        <a:defRPr sz="10500" kern="1200">
          <a:solidFill>
            <a:schemeClr val="tx1"/>
          </a:solidFill>
          <a:latin typeface="+mn-lt"/>
          <a:ea typeface="+mn-ea"/>
          <a:cs typeface="+mn-cs"/>
        </a:defRPr>
      </a:lvl5pPr>
      <a:lvl6pPr marL="13219504" indent="-1201773" algn="l" defTabSz="2403546" rtl="0" eaLnBrk="1" latinLnBrk="0" hangingPunct="1">
        <a:spcBef>
          <a:spcPct val="20000"/>
        </a:spcBef>
        <a:buFont typeface="Arial"/>
        <a:buChar char="•"/>
        <a:defRPr sz="10500" kern="1200">
          <a:solidFill>
            <a:schemeClr val="tx1"/>
          </a:solidFill>
          <a:latin typeface="+mn-lt"/>
          <a:ea typeface="+mn-ea"/>
          <a:cs typeface="+mn-cs"/>
        </a:defRPr>
      </a:lvl6pPr>
      <a:lvl7pPr marL="15623050" indent="-1201773" algn="l" defTabSz="2403546" rtl="0" eaLnBrk="1" latinLnBrk="0" hangingPunct="1">
        <a:spcBef>
          <a:spcPct val="20000"/>
        </a:spcBef>
        <a:buFont typeface="Arial"/>
        <a:buChar char="•"/>
        <a:defRPr sz="10500" kern="1200">
          <a:solidFill>
            <a:schemeClr val="tx1"/>
          </a:solidFill>
          <a:latin typeface="+mn-lt"/>
          <a:ea typeface="+mn-ea"/>
          <a:cs typeface="+mn-cs"/>
        </a:defRPr>
      </a:lvl7pPr>
      <a:lvl8pPr marL="18026596" indent="-1201773" algn="l" defTabSz="2403546" rtl="0" eaLnBrk="1" latinLnBrk="0" hangingPunct="1">
        <a:spcBef>
          <a:spcPct val="20000"/>
        </a:spcBef>
        <a:buFont typeface="Arial"/>
        <a:buChar char="•"/>
        <a:defRPr sz="10500" kern="1200">
          <a:solidFill>
            <a:schemeClr val="tx1"/>
          </a:solidFill>
          <a:latin typeface="+mn-lt"/>
          <a:ea typeface="+mn-ea"/>
          <a:cs typeface="+mn-cs"/>
        </a:defRPr>
      </a:lvl8pPr>
      <a:lvl9pPr marL="20430142" indent="-1201773" algn="l" defTabSz="2403546"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546" rtl="0" eaLnBrk="1" latinLnBrk="0" hangingPunct="1">
        <a:defRPr sz="9500" kern="1200">
          <a:solidFill>
            <a:schemeClr val="tx1"/>
          </a:solidFill>
          <a:latin typeface="+mn-lt"/>
          <a:ea typeface="+mn-ea"/>
          <a:cs typeface="+mn-cs"/>
        </a:defRPr>
      </a:lvl1pPr>
      <a:lvl2pPr marL="2403546" algn="l" defTabSz="2403546" rtl="0" eaLnBrk="1" latinLnBrk="0" hangingPunct="1">
        <a:defRPr sz="9500" kern="1200">
          <a:solidFill>
            <a:schemeClr val="tx1"/>
          </a:solidFill>
          <a:latin typeface="+mn-lt"/>
          <a:ea typeface="+mn-ea"/>
          <a:cs typeface="+mn-cs"/>
        </a:defRPr>
      </a:lvl2pPr>
      <a:lvl3pPr marL="4807092" algn="l" defTabSz="2403546" rtl="0" eaLnBrk="1" latinLnBrk="0" hangingPunct="1">
        <a:defRPr sz="9500" kern="1200">
          <a:solidFill>
            <a:schemeClr val="tx1"/>
          </a:solidFill>
          <a:latin typeface="+mn-lt"/>
          <a:ea typeface="+mn-ea"/>
          <a:cs typeface="+mn-cs"/>
        </a:defRPr>
      </a:lvl3pPr>
      <a:lvl4pPr marL="7210638" algn="l" defTabSz="2403546" rtl="0" eaLnBrk="1" latinLnBrk="0" hangingPunct="1">
        <a:defRPr sz="9500" kern="1200">
          <a:solidFill>
            <a:schemeClr val="tx1"/>
          </a:solidFill>
          <a:latin typeface="+mn-lt"/>
          <a:ea typeface="+mn-ea"/>
          <a:cs typeface="+mn-cs"/>
        </a:defRPr>
      </a:lvl4pPr>
      <a:lvl5pPr marL="9614184" algn="l" defTabSz="2403546" rtl="0" eaLnBrk="1" latinLnBrk="0" hangingPunct="1">
        <a:defRPr sz="9500" kern="1200">
          <a:solidFill>
            <a:schemeClr val="tx1"/>
          </a:solidFill>
          <a:latin typeface="+mn-lt"/>
          <a:ea typeface="+mn-ea"/>
          <a:cs typeface="+mn-cs"/>
        </a:defRPr>
      </a:lvl5pPr>
      <a:lvl6pPr marL="12017731" algn="l" defTabSz="2403546" rtl="0" eaLnBrk="1" latinLnBrk="0" hangingPunct="1">
        <a:defRPr sz="9500" kern="1200">
          <a:solidFill>
            <a:schemeClr val="tx1"/>
          </a:solidFill>
          <a:latin typeface="+mn-lt"/>
          <a:ea typeface="+mn-ea"/>
          <a:cs typeface="+mn-cs"/>
        </a:defRPr>
      </a:lvl6pPr>
      <a:lvl7pPr marL="14421277" algn="l" defTabSz="2403546" rtl="0" eaLnBrk="1" latinLnBrk="0" hangingPunct="1">
        <a:defRPr sz="9500" kern="1200">
          <a:solidFill>
            <a:schemeClr val="tx1"/>
          </a:solidFill>
          <a:latin typeface="+mn-lt"/>
          <a:ea typeface="+mn-ea"/>
          <a:cs typeface="+mn-cs"/>
        </a:defRPr>
      </a:lvl7pPr>
      <a:lvl8pPr marL="16824823" algn="l" defTabSz="2403546" rtl="0" eaLnBrk="1" latinLnBrk="0" hangingPunct="1">
        <a:defRPr sz="9500" kern="1200">
          <a:solidFill>
            <a:schemeClr val="tx1"/>
          </a:solidFill>
          <a:latin typeface="+mn-lt"/>
          <a:ea typeface="+mn-ea"/>
          <a:cs typeface="+mn-cs"/>
        </a:defRPr>
      </a:lvl8pPr>
      <a:lvl9pPr marL="19228369" algn="l" defTabSz="2403546"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jpeg"/><Relationship Id="rId29"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30" Type="http://schemas.openxmlformats.org/officeDocument/2006/relationships/hyperlink" Target="http://data.iutahepscor.org" TargetMode="External"/><Relationship Id="rId31" Type="http://schemas.openxmlformats.org/officeDocument/2006/relationships/image" Target="../media/image29.png"/><Relationship Id="rId32" Type="http://schemas.openxmlformats.org/officeDocument/2006/relationships/image" Target="../media/image30.png"/><Relationship Id="rId9" Type="http://schemas.openxmlformats.org/officeDocument/2006/relationships/image" Target="../media/image8.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33" Type="http://schemas.openxmlformats.org/officeDocument/2006/relationships/image" Target="../media/image31.png"/><Relationship Id="rId34" Type="http://schemas.openxmlformats.org/officeDocument/2006/relationships/hyperlink" Target="https://github.com/UCHIC/ODM2Sensor" TargetMode="External"/><Relationship Id="rId35" Type="http://schemas.openxmlformats.org/officeDocument/2006/relationships/image" Target="../media/image32.png"/><Relationship Id="rId10" Type="http://schemas.openxmlformats.org/officeDocument/2006/relationships/image" Target="../media/image9.jpe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2528" y="31453207"/>
            <a:ext cx="9035837" cy="5220000"/>
          </a:xfrm>
          <a:prstGeom prst="rect">
            <a:avLst/>
          </a:prstGeom>
          <a:solidFill>
            <a:srgbClr val="C2DBE8"/>
          </a:solid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sp>
        <p:nvSpPr>
          <p:cNvPr id="6" name="Rectangle 5"/>
          <p:cNvSpPr/>
          <p:nvPr/>
        </p:nvSpPr>
        <p:spPr>
          <a:xfrm flipV="1">
            <a:off x="18892415" y="40470365"/>
            <a:ext cx="8572940" cy="2178000"/>
          </a:xfrm>
          <a:prstGeom prst="rect">
            <a:avLst/>
          </a:prstGeom>
          <a:solidFill>
            <a:srgbClr val="717073"/>
          </a:solid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sp>
        <p:nvSpPr>
          <p:cNvPr id="7" name="Rectangle 6"/>
          <p:cNvSpPr/>
          <p:nvPr/>
        </p:nvSpPr>
        <p:spPr>
          <a:xfrm flipH="1">
            <a:off x="14459032" y="16308680"/>
            <a:ext cx="24984000" cy="14502816"/>
          </a:xfrm>
          <a:prstGeom prst="rect">
            <a:avLst/>
          </a:prstGeom>
          <a:solidFill>
            <a:srgbClr val="FFFFFF">
              <a:alpha val="0"/>
            </a:srgbClr>
          </a:solidFill>
          <a:ln w="57150" cmpd="sng">
            <a:solidFill>
              <a:srgbClr val="17375E"/>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p:txBody>
      </p:sp>
      <p:sp>
        <p:nvSpPr>
          <p:cNvPr id="8" name="Rectangle 7"/>
          <p:cNvSpPr/>
          <p:nvPr/>
        </p:nvSpPr>
        <p:spPr>
          <a:xfrm>
            <a:off x="28339994" y="19867892"/>
            <a:ext cx="10721183" cy="10362300"/>
          </a:xfrm>
          <a:prstGeom prst="rect">
            <a:avLst/>
          </a:prstGeom>
          <a:solidFill>
            <a:srgbClr val="C2DBE8"/>
          </a:solid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sp>
        <p:nvSpPr>
          <p:cNvPr id="9" name="Rectangle 8"/>
          <p:cNvSpPr/>
          <p:nvPr/>
        </p:nvSpPr>
        <p:spPr>
          <a:xfrm flipV="1">
            <a:off x="7343718" y="16663109"/>
            <a:ext cx="6096259" cy="3204783"/>
          </a:xfrm>
          <a:prstGeom prst="rect">
            <a:avLst/>
          </a:prstGeom>
          <a:solidFill>
            <a:srgbClr val="C2DBE8"/>
          </a:solid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sp>
        <p:nvSpPr>
          <p:cNvPr id="10" name="Rectangle 9"/>
          <p:cNvSpPr/>
          <p:nvPr/>
        </p:nvSpPr>
        <p:spPr>
          <a:xfrm flipV="1">
            <a:off x="726661" y="6911192"/>
            <a:ext cx="9473662" cy="8922787"/>
          </a:xfrm>
          <a:prstGeom prst="rect">
            <a:avLst/>
          </a:prstGeom>
          <a:solidFill>
            <a:srgbClr val="717073"/>
          </a:solid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pic>
        <p:nvPicPr>
          <p:cNvPr id="11" name="Picture 2" descr="\\vmware-host\Shared Folders\Documents\Working\Proposals\2011 NSF Utah EPSCoR Track 1\Figures\EPSCoR_Map_Figure_Mod_2-9-2013.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33193245" y="31770782"/>
            <a:ext cx="6084819" cy="71613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927551" y="31258166"/>
            <a:ext cx="11513987" cy="11390199"/>
          </a:xfrm>
          <a:prstGeom prst="rect">
            <a:avLst/>
          </a:prstGeom>
          <a:noFill/>
          <a:ln w="57150" cmpd="sng">
            <a:solidFill>
              <a:srgbClr val="17375E"/>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endParaRPr lang="en-US" sz="3800" dirty="0">
              <a:solidFill>
                <a:schemeClr val="tx1"/>
              </a:solidFill>
            </a:endParaRPr>
          </a:p>
        </p:txBody>
      </p:sp>
      <p:sp>
        <p:nvSpPr>
          <p:cNvPr id="13" name="Title 1"/>
          <p:cNvSpPr>
            <a:spLocks noGrp="1"/>
          </p:cNvSpPr>
          <p:nvPr>
            <p:ph type="ctrTitle"/>
          </p:nvPr>
        </p:nvSpPr>
        <p:spPr>
          <a:xfrm>
            <a:off x="411970" y="743823"/>
            <a:ext cx="39336555" cy="5795805"/>
          </a:xfrm>
        </p:spPr>
        <p:txBody>
          <a:bodyPr>
            <a:normAutofit/>
          </a:bodyPr>
          <a:lstStyle/>
          <a:p>
            <a:r>
              <a:rPr lang="en-US" sz="10800" b="1" dirty="0"/>
              <a:t>Managing Sensor Infrastructure:</a:t>
            </a:r>
            <a:br>
              <a:rPr lang="en-US" sz="10800" b="1" dirty="0"/>
            </a:br>
            <a:r>
              <a:rPr lang="en-US" sz="10800" b="1" dirty="0"/>
              <a:t>A Sensor Extension for ODM2 </a:t>
            </a:r>
            <a:br>
              <a:rPr lang="en-US" sz="10800" b="1" dirty="0"/>
            </a:br>
            <a:r>
              <a:rPr lang="en-US" sz="4900" b="1" dirty="0"/>
              <a:t>Amber </a:t>
            </a:r>
            <a:r>
              <a:rPr lang="en-US" sz="4900" b="1" dirty="0" err="1"/>
              <a:t>Spackman</a:t>
            </a:r>
            <a:r>
              <a:rPr lang="en-US" sz="4900" b="1" dirty="0"/>
              <a:t> Jones, Jeffery S. </a:t>
            </a:r>
            <a:r>
              <a:rPr lang="en-US" sz="4900" b="1" dirty="0" err="1"/>
              <a:t>Horsburgh</a:t>
            </a:r>
            <a:r>
              <a:rPr lang="en-US" sz="4900" b="1" dirty="0"/>
              <a:t>, Juan </a:t>
            </a:r>
            <a:r>
              <a:rPr lang="en-US" sz="4900" b="1" dirty="0" err="1"/>
              <a:t>Caraballo</a:t>
            </a:r>
            <a:r>
              <a:rPr lang="en-US" sz="4900" b="1" dirty="0"/>
              <a:t>, </a:t>
            </a:r>
            <a:r>
              <a:rPr lang="en-US" sz="4900" b="1" dirty="0" err="1"/>
              <a:t>Maurier</a:t>
            </a:r>
            <a:r>
              <a:rPr lang="en-US" sz="4900" b="1" dirty="0"/>
              <a:t> </a:t>
            </a:r>
            <a:r>
              <a:rPr lang="en-US" sz="4900" b="1" dirty="0" err="1" smtClean="0"/>
              <a:t>Ram</a:t>
            </a:r>
            <a:r>
              <a:rPr lang="en-US" sz="4900" b="1" dirty="0" err="1" smtClean="0"/>
              <a:t>í</a:t>
            </a:r>
            <a:r>
              <a:rPr lang="en-US" sz="4900" b="1" dirty="0" err="1" smtClean="0"/>
              <a:t>rez</a:t>
            </a:r>
            <a:r>
              <a:rPr lang="en-US" sz="4900" b="1" dirty="0"/>
              <a:t/>
            </a:r>
            <a:br>
              <a:rPr lang="en-US" sz="4900" b="1" dirty="0"/>
            </a:br>
            <a:r>
              <a:rPr lang="en-US" sz="4900" b="1" dirty="0"/>
              <a:t>Utah Water Research Laboratory, Utah State University</a:t>
            </a: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384200" y="1277659"/>
            <a:ext cx="3769943" cy="3791734"/>
          </a:xfrm>
          <a:prstGeom prst="rect">
            <a:avLst/>
          </a:prstGeom>
        </p:spPr>
      </p:pic>
      <p:sp>
        <p:nvSpPr>
          <p:cNvPr id="15" name="TextBox 14"/>
          <p:cNvSpPr txBox="1"/>
          <p:nvPr/>
        </p:nvSpPr>
        <p:spPr>
          <a:xfrm>
            <a:off x="32393807" y="5066179"/>
            <a:ext cx="6832894" cy="749655"/>
          </a:xfrm>
          <a:prstGeom prst="rect">
            <a:avLst/>
          </a:prstGeom>
          <a:noFill/>
        </p:spPr>
        <p:txBody>
          <a:bodyPr wrap="square" lIns="71843" tIns="35921" rIns="71843" bIns="35921" rtlCol="0">
            <a:spAutoFit/>
          </a:bodyPr>
          <a:lstStyle/>
          <a:p>
            <a:pPr algn="r"/>
            <a:r>
              <a:rPr lang="en-US" sz="2200" dirty="0"/>
              <a:t>This project is funded by National Science Foundation grants EPS-1208732 and EAR-1224638.</a:t>
            </a:r>
          </a:p>
        </p:txBody>
      </p:sp>
      <p:sp>
        <p:nvSpPr>
          <p:cNvPr id="16" name="Rectangle 15"/>
          <p:cNvSpPr/>
          <p:nvPr/>
        </p:nvSpPr>
        <p:spPr>
          <a:xfrm>
            <a:off x="958072" y="7375751"/>
            <a:ext cx="8946353" cy="79416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marL="57375" algn="just"/>
            <a:r>
              <a:rPr lang="en-US" sz="3200" b="1" dirty="0">
                <a:solidFill>
                  <a:schemeClr val="bg1"/>
                </a:solidFill>
              </a:rPr>
              <a:t>Background: </a:t>
            </a:r>
            <a:r>
              <a:rPr lang="en-US" sz="3200" dirty="0">
                <a:solidFill>
                  <a:schemeClr val="bg1"/>
                </a:solidFill>
              </a:rPr>
              <a:t>The Observations Data Model (ODM) is a relational data model for storage and management of environmental observations data designed to capture consistent descriptions for unambiguous interpretation among users.  ODM 1.1 was intended for publication of point-based hydrologic observations using the Consortium of Universities for the Advancement of Hydrologic Science, Inc. (CUAHSI) Hydrologic Information System (HIS).  Because of its focus on data publication, ODM 1.1 does not provide all of the functionality needed to fully describe the data collection and management process for sensor and sample-based observations. We are working to develop a new version of ODM (ODM2) that better supports both management and publication of sensor and sample-based observations.</a:t>
            </a:r>
          </a:p>
        </p:txBody>
      </p:sp>
      <p:sp>
        <p:nvSpPr>
          <p:cNvPr id="17" name="Rectangle 16"/>
          <p:cNvSpPr/>
          <p:nvPr/>
        </p:nvSpPr>
        <p:spPr>
          <a:xfrm>
            <a:off x="10543252" y="6911195"/>
            <a:ext cx="28906548" cy="8928000"/>
          </a:xfrm>
          <a:prstGeom prst="rect">
            <a:avLst/>
          </a:prstGeom>
          <a:solidFill>
            <a:srgbClr val="FFFFFF"/>
          </a:solidFill>
          <a:ln w="57150"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marL="280635"/>
            <a:endParaRPr lang="en-US" sz="3800" b="1" dirty="0">
              <a:solidFill>
                <a:schemeClr val="tx1"/>
              </a:solidFill>
            </a:endParaRPr>
          </a:p>
          <a:p>
            <a:pPr marL="280635"/>
            <a:endParaRPr lang="en-US" sz="3800" b="1" dirty="0">
              <a:solidFill>
                <a:schemeClr val="tx1"/>
              </a:solidFill>
            </a:endParaRPr>
          </a:p>
          <a:p>
            <a:pPr marL="280635"/>
            <a:endParaRPr lang="en-US" sz="3800" b="1" dirty="0">
              <a:solidFill>
                <a:schemeClr val="tx1"/>
              </a:solidFill>
            </a:endParaRPr>
          </a:p>
          <a:p>
            <a:pPr marL="280635" algn="ctr"/>
            <a:endParaRPr lang="en-US" sz="3800" dirty="0">
              <a:solidFill>
                <a:schemeClr val="tx1"/>
              </a:solidFill>
            </a:endParaRPr>
          </a:p>
          <a:p>
            <a:pPr marL="280635" algn="ctr"/>
            <a:endParaRPr lang="en-US" sz="3800" dirty="0">
              <a:solidFill>
                <a:schemeClr val="tx1"/>
              </a:solidFill>
            </a:endParaRPr>
          </a:p>
          <a:p>
            <a:pPr marL="280635" algn="ctr"/>
            <a:endParaRPr lang="en-US" sz="3800" dirty="0">
              <a:solidFill>
                <a:schemeClr val="tx1"/>
              </a:solidFill>
            </a:endParaRPr>
          </a:p>
          <a:p>
            <a:pPr marL="280635"/>
            <a:endParaRPr lang="en-US" sz="3800" dirty="0">
              <a:solidFill>
                <a:schemeClr val="tx1"/>
              </a:solidFill>
            </a:endParaRPr>
          </a:p>
          <a:p>
            <a:pPr marL="280635"/>
            <a:endParaRPr lang="en-US" sz="3800" dirty="0">
              <a:solidFill>
                <a:schemeClr val="tx1"/>
              </a:solidFill>
            </a:endParaRPr>
          </a:p>
          <a:p>
            <a:pPr marL="280635"/>
            <a:endParaRPr lang="en-US" sz="3800" dirty="0">
              <a:solidFill>
                <a:schemeClr val="tx1"/>
              </a:solidFill>
            </a:endParaRPr>
          </a:p>
          <a:p>
            <a:pPr marL="280635"/>
            <a:endParaRPr lang="en-US" sz="3800" dirty="0">
              <a:solidFill>
                <a:schemeClr val="tx1"/>
              </a:solidFill>
            </a:endParaRPr>
          </a:p>
        </p:txBody>
      </p:sp>
      <p:sp>
        <p:nvSpPr>
          <p:cNvPr id="18" name="Rectangle 17"/>
          <p:cNvSpPr/>
          <p:nvPr/>
        </p:nvSpPr>
        <p:spPr>
          <a:xfrm>
            <a:off x="762912" y="16308680"/>
            <a:ext cx="13256798" cy="14502816"/>
          </a:xfrm>
          <a:prstGeom prst="rect">
            <a:avLst/>
          </a:prstGeom>
          <a:noFill/>
          <a:ln w="57150" cmpd="sng">
            <a:solidFill>
              <a:srgbClr val="17375E"/>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solidFill>
                <a:schemeClr val="tx1"/>
              </a:solidFill>
            </a:endParaRPr>
          </a:p>
          <a:p>
            <a:endParaRPr lang="en-US" sz="3800" dirty="0"/>
          </a:p>
        </p:txBody>
      </p:sp>
      <p:sp>
        <p:nvSpPr>
          <p:cNvPr id="19" name="Rectangle 18"/>
          <p:cNvSpPr/>
          <p:nvPr/>
        </p:nvSpPr>
        <p:spPr>
          <a:xfrm>
            <a:off x="761798" y="31260074"/>
            <a:ext cx="26703557" cy="8812529"/>
          </a:xfrm>
          <a:prstGeom prst="rect">
            <a:avLst/>
          </a:prstGeom>
          <a:noFill/>
          <a:ln w="57150" cmpd="sng">
            <a:solidFill>
              <a:srgbClr val="17375E"/>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endParaRPr lang="en-US" sz="3800" dirty="0">
              <a:solidFill>
                <a:schemeClr val="tx1"/>
              </a:solidFill>
            </a:endParaRPr>
          </a:p>
        </p:txBody>
      </p:sp>
      <p:pic>
        <p:nvPicPr>
          <p:cNvPr id="20" name="Picture 19" descr="DSCN1855.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78375" y="39622572"/>
            <a:ext cx="3704045" cy="2778034"/>
          </a:xfrm>
          <a:prstGeom prst="rect">
            <a:avLst/>
          </a:prstGeom>
        </p:spPr>
      </p:pic>
      <p:pic>
        <p:nvPicPr>
          <p:cNvPr id="21" name="Picture 20" descr="DSCN187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27385" y="9226341"/>
            <a:ext cx="4079999" cy="3059999"/>
          </a:xfrm>
          <a:prstGeom prst="rect">
            <a:avLst/>
          </a:prstGeom>
        </p:spPr>
      </p:pic>
      <p:pic>
        <p:nvPicPr>
          <p:cNvPr id="22" name="Picture 21" descr="IMG_1199.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214456" y="11982623"/>
            <a:ext cx="2696568" cy="3059999"/>
          </a:xfrm>
          <a:prstGeom prst="rect">
            <a:avLst/>
          </a:prstGeom>
        </p:spPr>
      </p:pic>
      <p:pic>
        <p:nvPicPr>
          <p:cNvPr id="23" name="Picture 22" descr="IMG_123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953576" y="12453301"/>
            <a:ext cx="4080000" cy="3059999"/>
          </a:xfrm>
          <a:prstGeom prst="rect">
            <a:avLst/>
          </a:prstGeom>
        </p:spPr>
      </p:pic>
      <p:pic>
        <p:nvPicPr>
          <p:cNvPr id="24" name="Picture 23" descr="IMG_1287.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670264" y="8455102"/>
            <a:ext cx="4079999" cy="3059999"/>
          </a:xfrm>
          <a:prstGeom prst="rect">
            <a:avLst/>
          </a:prstGeom>
        </p:spPr>
      </p:pic>
      <p:pic>
        <p:nvPicPr>
          <p:cNvPr id="25" name="Picture 24" descr="IMG_1445.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30568" y="7685401"/>
            <a:ext cx="3131997" cy="4175998"/>
          </a:xfrm>
          <a:prstGeom prst="rect">
            <a:avLst/>
          </a:prstGeom>
        </p:spPr>
      </p:pic>
      <p:pic>
        <p:nvPicPr>
          <p:cNvPr id="26" name="Picture 25" descr="IMG_2721.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202721" y="8459541"/>
            <a:ext cx="4080000" cy="3059999"/>
          </a:xfrm>
          <a:prstGeom prst="rect">
            <a:avLst/>
          </a:prstGeom>
        </p:spPr>
      </p:pic>
      <p:pic>
        <p:nvPicPr>
          <p:cNvPr id="27" name="Picture 26" descr="IMG_4081.JP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427385" y="12620024"/>
            <a:ext cx="4079999" cy="3059999"/>
          </a:xfrm>
          <a:prstGeom prst="rect">
            <a:avLst/>
          </a:prstGeom>
        </p:spPr>
      </p:pic>
      <p:pic>
        <p:nvPicPr>
          <p:cNvPr id="28" name="Picture 27" descr="IMG_4123.JP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670263" y="11799120"/>
            <a:ext cx="4080000" cy="3059999"/>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456910" y="16742821"/>
            <a:ext cx="12309299" cy="10897765"/>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55868" y="20173811"/>
            <a:ext cx="6331117" cy="5997978"/>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24759" y="16563023"/>
            <a:ext cx="5938494" cy="4948744"/>
          </a:xfrm>
          <a:prstGeom prst="rect">
            <a:avLst/>
          </a:prstGeom>
        </p:spPr>
      </p:pic>
      <p:sp>
        <p:nvSpPr>
          <p:cNvPr id="32" name="TextBox 31"/>
          <p:cNvSpPr txBox="1"/>
          <p:nvPr/>
        </p:nvSpPr>
        <p:spPr>
          <a:xfrm>
            <a:off x="7443728" y="16798280"/>
            <a:ext cx="5873412" cy="2842533"/>
          </a:xfrm>
          <a:prstGeom prst="rect">
            <a:avLst/>
          </a:prstGeom>
          <a:noFill/>
        </p:spPr>
        <p:txBody>
          <a:bodyPr wrap="square" lIns="71843" tIns="35921" rIns="71843" bIns="35921" rtlCol="0">
            <a:spAutoFit/>
          </a:bodyPr>
          <a:lstStyle/>
          <a:p>
            <a:r>
              <a:rPr lang="en-US" sz="3600" b="1" dirty="0"/>
              <a:t>ODM2 Core: </a:t>
            </a:r>
            <a:r>
              <a:rPr lang="en-US" sz="3600" dirty="0"/>
              <a:t>ODM2 consists of a core set of entities common to all types of observational data to describe location, observed variable, and time. </a:t>
            </a:r>
          </a:p>
        </p:txBody>
      </p:sp>
      <p:sp>
        <p:nvSpPr>
          <p:cNvPr id="33" name="TextBox 32"/>
          <p:cNvSpPr txBox="1"/>
          <p:nvPr/>
        </p:nvSpPr>
        <p:spPr>
          <a:xfrm>
            <a:off x="1437567" y="21575907"/>
            <a:ext cx="4496022" cy="3396531"/>
          </a:xfrm>
          <a:prstGeom prst="rect">
            <a:avLst/>
          </a:prstGeom>
          <a:noFill/>
        </p:spPr>
        <p:txBody>
          <a:bodyPr wrap="square" lIns="71843" tIns="35921" rIns="71843" bIns="35921" rtlCol="0">
            <a:spAutoFit/>
          </a:bodyPr>
          <a:lstStyle/>
          <a:p>
            <a:r>
              <a:rPr lang="en-US" sz="3600" b="1" dirty="0"/>
              <a:t>ODM2 Extensions:  </a:t>
            </a:r>
            <a:r>
              <a:rPr lang="en-US" sz="3600" dirty="0"/>
              <a:t>Additional metadata can be provided via extensions to the core to support particular types of observations. </a:t>
            </a:r>
          </a:p>
        </p:txBody>
      </p:sp>
      <p:sp>
        <p:nvSpPr>
          <p:cNvPr id="34" name="TextBox 33"/>
          <p:cNvSpPr txBox="1"/>
          <p:nvPr/>
        </p:nvSpPr>
        <p:spPr>
          <a:xfrm>
            <a:off x="1432564" y="25725666"/>
            <a:ext cx="11570610" cy="4504526"/>
          </a:xfrm>
          <a:prstGeom prst="rect">
            <a:avLst/>
          </a:prstGeom>
          <a:noFill/>
        </p:spPr>
        <p:txBody>
          <a:bodyPr wrap="square" lIns="71843" tIns="35921" rIns="71843" bIns="35921" rtlCol="0">
            <a:spAutoFit/>
          </a:bodyPr>
          <a:lstStyle/>
          <a:p>
            <a:r>
              <a:rPr lang="en-US" sz="3200" b="1" dirty="0"/>
              <a:t>Extensions Under Development:</a:t>
            </a:r>
          </a:p>
          <a:p>
            <a:pPr marL="538819" indent="-538819">
              <a:buFont typeface="Arial"/>
              <a:buChar char="•"/>
            </a:pPr>
            <a:r>
              <a:rPr lang="en-US" sz="3200" b="1" dirty="0"/>
              <a:t>Sensors: </a:t>
            </a:r>
            <a:r>
              <a:rPr lang="en-US" sz="3200" dirty="0"/>
              <a:t>describe monitoring equipment, deployments, and  </a:t>
            </a:r>
            <a:r>
              <a:rPr lang="en-US" sz="3200" i="1" dirty="0"/>
              <a:t>in situ </a:t>
            </a:r>
            <a:r>
              <a:rPr lang="en-US" sz="3200" dirty="0"/>
              <a:t>time series.</a:t>
            </a:r>
          </a:p>
          <a:p>
            <a:pPr marL="538819" indent="-538819">
              <a:buFont typeface="Arial"/>
              <a:buChar char="•"/>
            </a:pPr>
            <a:r>
              <a:rPr lang="en-US" sz="3200" b="1" dirty="0"/>
              <a:t>Samples</a:t>
            </a:r>
            <a:r>
              <a:rPr lang="en-US" sz="3200" dirty="0"/>
              <a:t>: capture sample hierarchy and analytical methods.</a:t>
            </a:r>
          </a:p>
          <a:p>
            <a:pPr marL="538819" indent="-538819">
              <a:buFont typeface="Arial"/>
              <a:buChar char="•"/>
            </a:pPr>
            <a:r>
              <a:rPr lang="en-US" sz="3200" b="1" dirty="0"/>
              <a:t>Features: </a:t>
            </a:r>
            <a:r>
              <a:rPr lang="en-US" sz="3200" dirty="0"/>
              <a:t>detail the physical feature(s) from which an observation is made.</a:t>
            </a:r>
          </a:p>
          <a:p>
            <a:pPr marL="538819" indent="-538819">
              <a:buFont typeface="Arial"/>
              <a:buChar char="•"/>
            </a:pPr>
            <a:r>
              <a:rPr lang="en-US" sz="3200" b="1" dirty="0"/>
              <a:t>Annotations: </a:t>
            </a:r>
            <a:r>
              <a:rPr lang="en-US" sz="3200" dirty="0"/>
              <a:t>provide qualifiers or comments to variables or observations.</a:t>
            </a:r>
          </a:p>
          <a:p>
            <a:pPr marL="538819" indent="-538819">
              <a:buFont typeface="Arial"/>
              <a:buChar char="•"/>
            </a:pPr>
            <a:r>
              <a:rPr lang="en-US" sz="3200" b="1" dirty="0"/>
              <a:t>Provenance</a:t>
            </a:r>
            <a:r>
              <a:rPr lang="en-US" sz="3200" dirty="0"/>
              <a:t>: describe data versioning and processing.</a:t>
            </a:r>
            <a:endParaRPr lang="en-US" sz="3200" b="1" dirty="0"/>
          </a:p>
        </p:txBody>
      </p:sp>
      <p:sp>
        <p:nvSpPr>
          <p:cNvPr id="35" name="TextBox 34"/>
          <p:cNvSpPr txBox="1"/>
          <p:nvPr/>
        </p:nvSpPr>
        <p:spPr>
          <a:xfrm>
            <a:off x="28517515" y="20081904"/>
            <a:ext cx="10080000" cy="9982950"/>
          </a:xfrm>
          <a:prstGeom prst="rect">
            <a:avLst/>
          </a:prstGeom>
          <a:noFill/>
        </p:spPr>
        <p:txBody>
          <a:bodyPr wrap="square" lIns="71843" tIns="35921" rIns="71843" bIns="35921" rtlCol="0">
            <a:spAutoFit/>
          </a:bodyPr>
          <a:lstStyle/>
          <a:p>
            <a:pPr algn="ctr"/>
            <a:r>
              <a:rPr lang="en-US" sz="3600" b="1" dirty="0"/>
              <a:t>Table Descriptions</a:t>
            </a:r>
          </a:p>
          <a:p>
            <a:pPr marL="538819" indent="-538819">
              <a:buFont typeface="Arial"/>
              <a:buChar char="•"/>
            </a:pPr>
            <a:r>
              <a:rPr lang="en-US" sz="3200" b="1" dirty="0"/>
              <a:t>Equipment </a:t>
            </a:r>
            <a:r>
              <a:rPr lang="en-US" sz="3200" dirty="0"/>
              <a:t>contains attributes of individual sensors and other pieces of field equipment while </a:t>
            </a:r>
            <a:r>
              <a:rPr lang="en-US" sz="3200" b="1" dirty="0" err="1"/>
              <a:t>EquipmentModels</a:t>
            </a:r>
            <a:r>
              <a:rPr lang="en-US" sz="3200" b="1" dirty="0"/>
              <a:t> </a:t>
            </a:r>
            <a:r>
              <a:rPr lang="en-US" sz="3200" dirty="0"/>
              <a:t>describes attributes of equipment of the same type.</a:t>
            </a:r>
          </a:p>
          <a:p>
            <a:pPr marL="538819" indent="-538819">
              <a:buFont typeface="Arial"/>
              <a:buChar char="•"/>
            </a:pPr>
            <a:r>
              <a:rPr lang="en-US" sz="3200" b="1" dirty="0"/>
              <a:t>Deployments </a:t>
            </a:r>
            <a:r>
              <a:rPr lang="en-US" sz="3200" dirty="0"/>
              <a:t>provides information about the sensor deployment in space and time.</a:t>
            </a:r>
          </a:p>
          <a:p>
            <a:pPr marL="538819" indent="-538819">
              <a:buFont typeface="Arial"/>
              <a:buChar char="•"/>
            </a:pPr>
            <a:r>
              <a:rPr lang="en-US" sz="3200" b="1" dirty="0" err="1"/>
              <a:t>SiteVisits</a:t>
            </a:r>
            <a:r>
              <a:rPr lang="en-US" sz="3200" b="1" dirty="0"/>
              <a:t>/</a:t>
            </a:r>
            <a:r>
              <a:rPr lang="en-US" sz="3200" b="1" dirty="0" err="1"/>
              <a:t>FieldActivities</a:t>
            </a:r>
            <a:r>
              <a:rPr lang="en-US" sz="3200" b="1" dirty="0"/>
              <a:t>/Calibrations </a:t>
            </a:r>
            <a:r>
              <a:rPr lang="en-US" sz="3200" dirty="0"/>
              <a:t>record activities of field crews and sensor calibrations.</a:t>
            </a:r>
          </a:p>
          <a:p>
            <a:pPr marL="538819" indent="-538819">
              <a:buFont typeface="Arial"/>
              <a:buChar char="•"/>
            </a:pPr>
            <a:r>
              <a:rPr lang="en-US" sz="3200" b="1" dirty="0"/>
              <a:t>Vendors </a:t>
            </a:r>
            <a:r>
              <a:rPr lang="en-US" sz="3200" dirty="0"/>
              <a:t>provides</a:t>
            </a:r>
            <a:r>
              <a:rPr lang="en-US" sz="3200" b="1" dirty="0"/>
              <a:t> </a:t>
            </a:r>
            <a:r>
              <a:rPr lang="en-US" sz="3200" dirty="0"/>
              <a:t>information on equipment manufacturers and suppliers and </a:t>
            </a:r>
            <a:r>
              <a:rPr lang="en-US" sz="3200" b="1" dirty="0" err="1" smtClean="0"/>
              <a:t>FactoryServiceEvents</a:t>
            </a:r>
            <a:r>
              <a:rPr lang="en-US" sz="3200" b="1" dirty="0" smtClean="0"/>
              <a:t> </a:t>
            </a:r>
            <a:r>
              <a:rPr lang="en-US" sz="3200" dirty="0"/>
              <a:t>records sensor </a:t>
            </a:r>
            <a:r>
              <a:rPr lang="en-US" sz="3200" dirty="0" smtClean="0"/>
              <a:t>servicing by the manufacturer.</a:t>
            </a:r>
            <a:r>
              <a:rPr lang="en-US" sz="3200" b="1" dirty="0" smtClean="0"/>
              <a:t> </a:t>
            </a:r>
            <a:endParaRPr lang="en-US" sz="3200" dirty="0"/>
          </a:p>
          <a:p>
            <a:pPr marL="538819" indent="-538819">
              <a:buFont typeface="Arial"/>
              <a:buChar char="•"/>
            </a:pPr>
            <a:r>
              <a:rPr lang="en-US" sz="3200" b="1" dirty="0" err="1"/>
              <a:t>SensorOutputVariables</a:t>
            </a:r>
            <a:r>
              <a:rPr lang="en-US" sz="3200" b="1" dirty="0"/>
              <a:t> </a:t>
            </a:r>
            <a:r>
              <a:rPr lang="en-US" sz="3200" dirty="0" smtClean="0"/>
              <a:t>contains</a:t>
            </a:r>
            <a:r>
              <a:rPr lang="en-US" sz="3200" b="1" dirty="0" smtClean="0"/>
              <a:t> </a:t>
            </a:r>
            <a:r>
              <a:rPr lang="en-US" sz="3200" dirty="0" smtClean="0"/>
              <a:t>information </a:t>
            </a:r>
            <a:r>
              <a:rPr lang="en-US" sz="3200" dirty="0"/>
              <a:t>on a specific variable being measured by a sensor. </a:t>
            </a:r>
            <a:r>
              <a:rPr lang="en-US" sz="3200" dirty="0" smtClean="0"/>
              <a:t>It is linked </a:t>
            </a:r>
            <a:r>
              <a:rPr lang="en-US" sz="3200" dirty="0"/>
              <a:t>to the specific deployment through </a:t>
            </a:r>
            <a:r>
              <a:rPr lang="en-US" sz="3200" b="1" dirty="0" err="1" smtClean="0"/>
              <a:t>DeploymentMeasuredVariables</a:t>
            </a:r>
            <a:r>
              <a:rPr lang="en-US" sz="3200" dirty="0"/>
              <a:t>.</a:t>
            </a:r>
          </a:p>
          <a:p>
            <a:pPr marL="538819" indent="-538819">
              <a:buFont typeface="Arial"/>
              <a:buChar char="•"/>
            </a:pPr>
            <a:r>
              <a:rPr lang="en-US" sz="3200" b="1" dirty="0" err="1"/>
              <a:t>DataloggerProgram</a:t>
            </a:r>
            <a:r>
              <a:rPr lang="en-US" sz="3200" b="1" dirty="0"/>
              <a:t> </a:t>
            </a:r>
            <a:r>
              <a:rPr lang="en-US" sz="3200" dirty="0"/>
              <a:t>tables</a:t>
            </a:r>
            <a:r>
              <a:rPr lang="en-US" sz="3200" b="1" dirty="0"/>
              <a:t> </a:t>
            </a:r>
            <a:r>
              <a:rPr lang="en-US" sz="3200" dirty="0"/>
              <a:t>allow for tracking of programs, files, and each variable </a:t>
            </a:r>
            <a:r>
              <a:rPr lang="en-US" sz="3200" dirty="0" smtClean="0"/>
              <a:t>recorded in the file.</a:t>
            </a:r>
            <a:endParaRPr lang="en-US" sz="3200" dirty="0"/>
          </a:p>
          <a:p>
            <a:pPr marL="538819" indent="-538819">
              <a:buFont typeface="Arial"/>
              <a:buChar char="•"/>
            </a:pPr>
            <a:r>
              <a:rPr lang="en-US" sz="3200" b="1" dirty="0"/>
              <a:t>Controlled </a:t>
            </a:r>
            <a:r>
              <a:rPr lang="en-US" sz="3200" b="1" dirty="0" smtClean="0"/>
              <a:t>Vocabularies </a:t>
            </a:r>
            <a:r>
              <a:rPr lang="en-US" sz="3200" dirty="0" smtClean="0"/>
              <a:t>are used </a:t>
            </a:r>
            <a:r>
              <a:rPr lang="en-US" sz="3200" dirty="0"/>
              <a:t>for types of equipment, deployments, sites, vendors, activities, and calibration standards. </a:t>
            </a:r>
            <a:endParaRPr lang="en-US" sz="3200" b="1" dirty="0"/>
          </a:p>
        </p:txBody>
      </p:sp>
      <p:sp>
        <p:nvSpPr>
          <p:cNvPr id="36" name="TextBox 35"/>
          <p:cNvSpPr txBox="1"/>
          <p:nvPr/>
        </p:nvSpPr>
        <p:spPr>
          <a:xfrm>
            <a:off x="16200691" y="27861090"/>
            <a:ext cx="10467424" cy="2534756"/>
          </a:xfrm>
          <a:prstGeom prst="rect">
            <a:avLst/>
          </a:prstGeom>
          <a:noFill/>
        </p:spPr>
        <p:txBody>
          <a:bodyPr wrap="square" lIns="71843" tIns="35921" rIns="71843" bIns="35921" rtlCol="0">
            <a:spAutoFit/>
          </a:bodyPr>
          <a:lstStyle/>
          <a:p>
            <a:r>
              <a:rPr lang="en-US" sz="3200" b="1" dirty="0"/>
              <a:t>Linkage to ODM2 Core:</a:t>
            </a:r>
            <a:r>
              <a:rPr lang="en-US" sz="3200" dirty="0"/>
              <a:t> The connection between the Sensors Extension and the ODM2 Core provides linkages between observations, equipment, and events associated with the observations. The linking tables are Methods, Observations, People, and Sites.</a:t>
            </a:r>
          </a:p>
        </p:txBody>
      </p:sp>
      <p:sp>
        <p:nvSpPr>
          <p:cNvPr id="37" name="TextBox 36"/>
          <p:cNvSpPr txBox="1"/>
          <p:nvPr/>
        </p:nvSpPr>
        <p:spPr>
          <a:xfrm>
            <a:off x="1192073" y="31523194"/>
            <a:ext cx="8775753" cy="5148000"/>
          </a:xfrm>
          <a:prstGeom prst="rect">
            <a:avLst/>
          </a:prstGeom>
          <a:noFill/>
        </p:spPr>
        <p:txBody>
          <a:bodyPr wrap="square" lIns="71843" tIns="35921" rIns="71843" bIns="35921" rtlCol="0">
            <a:spAutoFit/>
          </a:bodyPr>
          <a:lstStyle/>
          <a:p>
            <a:r>
              <a:rPr lang="en-US" sz="3600" b="1" dirty="0"/>
              <a:t>Web Interface: </a:t>
            </a:r>
            <a:r>
              <a:rPr lang="en-US" sz="3600" dirty="0"/>
              <a:t>Field technicians and other researchers can use the web interface for the Sensors Extension to add and edit sensors, sites, and field activities such as calibrations and deployments. The interface can be used to address questions such as what sensors are deployed at a site, the deployment history or factory service history of a sensor, and the history of field activities performed at a site. </a:t>
            </a:r>
          </a:p>
        </p:txBody>
      </p:sp>
      <p:pic>
        <p:nvPicPr>
          <p:cNvPr id="38" name="Picture 37"/>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50967" y="36852367"/>
            <a:ext cx="5913778" cy="2719674"/>
          </a:xfrm>
          <a:prstGeom prst="rect">
            <a:avLst/>
          </a:prstGeom>
          <a:ln w="6350" cmpd="sng">
            <a:solidFill>
              <a:srgbClr val="717073"/>
            </a:solidFill>
          </a:ln>
        </p:spPr>
      </p:pic>
      <p:pic>
        <p:nvPicPr>
          <p:cNvPr id="39" name="Picture 3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398128" y="31553175"/>
            <a:ext cx="5642264" cy="6601225"/>
          </a:xfrm>
          <a:prstGeom prst="rect">
            <a:avLst/>
          </a:prstGeom>
          <a:ln w="6350" cmpd="sng">
            <a:solidFill>
              <a:srgbClr val="717073"/>
            </a:solidFill>
          </a:ln>
        </p:spPr>
      </p:pic>
      <p:pic>
        <p:nvPicPr>
          <p:cNvPr id="40" name="Picture 3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5421226" y="33257540"/>
            <a:ext cx="6104377" cy="5144414"/>
          </a:xfrm>
          <a:prstGeom prst="rect">
            <a:avLst/>
          </a:prstGeom>
          <a:noFill/>
          <a:ln w="6350" cmpd="sng">
            <a:solidFill>
              <a:srgbClr val="717073"/>
            </a:solidFill>
          </a:ln>
        </p:spPr>
      </p:pic>
      <p:pic>
        <p:nvPicPr>
          <p:cNvPr id="41" name="Picture 4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22381630" y="31895786"/>
            <a:ext cx="4716303" cy="7611014"/>
          </a:xfrm>
          <a:prstGeom prst="rect">
            <a:avLst/>
          </a:prstGeom>
          <a:ln w="6350" cmpd="sng">
            <a:solidFill>
              <a:srgbClr val="717073"/>
            </a:solidFill>
          </a:ln>
        </p:spPr>
      </p:pic>
      <p:pic>
        <p:nvPicPr>
          <p:cNvPr id="42" name="Picture 41"/>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7652623" y="31569193"/>
            <a:ext cx="4608323" cy="3487101"/>
          </a:xfrm>
          <a:prstGeom prst="rect">
            <a:avLst/>
          </a:prstGeom>
          <a:ln w="6350" cmpd="sng">
            <a:solidFill>
              <a:srgbClr val="717073"/>
            </a:solidFill>
          </a:ln>
        </p:spPr>
      </p:pic>
      <p:sp>
        <p:nvSpPr>
          <p:cNvPr id="43" name="TextBox 42"/>
          <p:cNvSpPr txBox="1"/>
          <p:nvPr/>
        </p:nvSpPr>
        <p:spPr>
          <a:xfrm>
            <a:off x="28502410" y="16518284"/>
            <a:ext cx="10332000" cy="2657867"/>
          </a:xfrm>
          <a:prstGeom prst="rect">
            <a:avLst/>
          </a:prstGeom>
          <a:noFill/>
        </p:spPr>
        <p:txBody>
          <a:bodyPr wrap="square" lIns="71843" tIns="35921" rIns="71843" bIns="35921" rtlCol="0">
            <a:spAutoFit/>
          </a:bodyPr>
          <a:lstStyle/>
          <a:p>
            <a:r>
              <a:rPr lang="en-US" sz="4200" b="1" dirty="0"/>
              <a:t>Sensors Extension</a:t>
            </a:r>
            <a:r>
              <a:rPr lang="en-US" sz="4200" dirty="0"/>
              <a:t>. The Sensors Extension permits information about individual sensors, deployments, and the associated time series to be recorded and managed</a:t>
            </a:r>
            <a:r>
              <a:rPr lang="en-US" sz="4200" dirty="0"/>
              <a:t>.</a:t>
            </a:r>
            <a:endParaRPr lang="en-US" sz="4200" dirty="0"/>
          </a:p>
        </p:txBody>
      </p:sp>
      <p:sp>
        <p:nvSpPr>
          <p:cNvPr id="44" name="TextBox 43"/>
          <p:cNvSpPr txBox="1"/>
          <p:nvPr/>
        </p:nvSpPr>
        <p:spPr>
          <a:xfrm>
            <a:off x="10513086" y="7123017"/>
            <a:ext cx="17174277" cy="2288535"/>
          </a:xfrm>
          <a:prstGeom prst="rect">
            <a:avLst/>
          </a:prstGeom>
          <a:noFill/>
        </p:spPr>
        <p:txBody>
          <a:bodyPr wrap="square" lIns="71843" tIns="35921" rIns="71843" bIns="35921" rtlCol="0">
            <a:spAutoFit/>
          </a:bodyPr>
          <a:lstStyle/>
          <a:p>
            <a:pPr marL="199564"/>
            <a:r>
              <a:rPr lang="en-US" sz="3600" b="1" dirty="0"/>
              <a:t>Motivation: </a:t>
            </a:r>
            <a:r>
              <a:rPr lang="en-US" sz="3600" dirty="0"/>
              <a:t>Research sites conducting long term monitoring using </a:t>
            </a:r>
            <a:r>
              <a:rPr lang="en-US" sz="3600" i="1" dirty="0"/>
              <a:t>in situ </a:t>
            </a:r>
            <a:r>
              <a:rPr lang="en-US" sz="3600" dirty="0"/>
              <a:t>sensors need the functionality to track equipment, deployments, calibrations, and other events related to site maintenance and to link this information to the observational data that they are collecting. </a:t>
            </a:r>
          </a:p>
        </p:txBody>
      </p:sp>
      <p:pic>
        <p:nvPicPr>
          <p:cNvPr id="45" name="Picture 4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5184519" y="40613790"/>
            <a:ext cx="2377478" cy="1715748"/>
          </a:xfrm>
          <a:prstGeom prst="rect">
            <a:avLst/>
          </a:prstGeom>
        </p:spPr>
      </p:pic>
      <p:pic>
        <p:nvPicPr>
          <p:cNvPr id="46" name="Picture 45"/>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679028" y="40928803"/>
            <a:ext cx="4103360" cy="1258157"/>
          </a:xfrm>
          <a:prstGeom prst="rect">
            <a:avLst/>
          </a:prstGeom>
        </p:spPr>
      </p:pic>
      <p:sp>
        <p:nvSpPr>
          <p:cNvPr id="47" name="TextBox 46"/>
          <p:cNvSpPr txBox="1"/>
          <p:nvPr/>
        </p:nvSpPr>
        <p:spPr>
          <a:xfrm>
            <a:off x="19539776" y="40558572"/>
            <a:ext cx="7759737" cy="1919203"/>
          </a:xfrm>
          <a:prstGeom prst="rect">
            <a:avLst/>
          </a:prstGeom>
          <a:noFill/>
        </p:spPr>
        <p:txBody>
          <a:bodyPr wrap="square" lIns="71843" tIns="35921" rIns="71843" bIns="35921" rtlCol="0">
            <a:spAutoFit/>
          </a:bodyPr>
          <a:lstStyle/>
          <a:p>
            <a:pPr algn="ctr"/>
            <a:r>
              <a:rPr lang="en-US" sz="2800" b="1" dirty="0">
                <a:solidFill>
                  <a:srgbClr val="FFFFFF"/>
                </a:solidFill>
              </a:rPr>
              <a:t>Contact Information</a:t>
            </a:r>
            <a:endParaRPr lang="en-US" sz="2300" b="1" dirty="0">
              <a:solidFill>
                <a:srgbClr val="FFFFFF"/>
              </a:solidFill>
            </a:endParaRPr>
          </a:p>
          <a:p>
            <a:r>
              <a:rPr lang="en-US" sz="2300" b="1" dirty="0">
                <a:solidFill>
                  <a:srgbClr val="FFFFFF"/>
                </a:solidFill>
              </a:rPr>
              <a:t>Amber </a:t>
            </a:r>
            <a:r>
              <a:rPr lang="en-US" sz="2300" b="1" dirty="0" err="1">
                <a:solidFill>
                  <a:srgbClr val="FFFFFF"/>
                </a:solidFill>
              </a:rPr>
              <a:t>Spackman</a:t>
            </a:r>
            <a:r>
              <a:rPr lang="en-US" sz="2300" b="1" dirty="0">
                <a:solidFill>
                  <a:srgbClr val="FFFFFF"/>
                </a:solidFill>
              </a:rPr>
              <a:t> Jones</a:t>
            </a:r>
            <a:r>
              <a:rPr lang="en-US" sz="2300" dirty="0">
                <a:solidFill>
                  <a:srgbClr val="FFFFFF"/>
                </a:solidFill>
              </a:rPr>
              <a:t>,</a:t>
            </a:r>
            <a:r>
              <a:rPr lang="en-US" sz="2300" b="1" dirty="0">
                <a:solidFill>
                  <a:srgbClr val="FFFFFF"/>
                </a:solidFill>
              </a:rPr>
              <a:t> </a:t>
            </a:r>
            <a:r>
              <a:rPr lang="en-US" sz="2300" dirty="0">
                <a:solidFill>
                  <a:srgbClr val="FFFFFF"/>
                </a:solidFill>
              </a:rPr>
              <a:t>(435)797-7147, amber.jones@usu.edu</a:t>
            </a:r>
          </a:p>
          <a:p>
            <a:r>
              <a:rPr lang="en-US" sz="2300" b="1" dirty="0">
                <a:solidFill>
                  <a:srgbClr val="FFFFFF"/>
                </a:solidFill>
              </a:rPr>
              <a:t>Jeffery S. </a:t>
            </a:r>
            <a:r>
              <a:rPr lang="en-US" sz="2300" b="1" dirty="0" err="1">
                <a:solidFill>
                  <a:srgbClr val="FFFFFF"/>
                </a:solidFill>
              </a:rPr>
              <a:t>Horsburgh</a:t>
            </a:r>
            <a:r>
              <a:rPr lang="en-US" sz="2300" dirty="0">
                <a:solidFill>
                  <a:srgbClr val="FFFFFF"/>
                </a:solidFill>
              </a:rPr>
              <a:t>,</a:t>
            </a:r>
            <a:r>
              <a:rPr lang="en-US" sz="2300" b="1" dirty="0">
                <a:solidFill>
                  <a:srgbClr val="FFFFFF"/>
                </a:solidFill>
              </a:rPr>
              <a:t> </a:t>
            </a:r>
            <a:r>
              <a:rPr lang="en-US" sz="2300" dirty="0">
                <a:solidFill>
                  <a:srgbClr val="FFFFFF"/>
                </a:solidFill>
              </a:rPr>
              <a:t>(435)797-2946, jeff.horsburgh@usu.edu</a:t>
            </a:r>
          </a:p>
          <a:p>
            <a:r>
              <a:rPr lang="en-US" sz="2300" b="1" dirty="0">
                <a:solidFill>
                  <a:srgbClr val="FFFFFF"/>
                </a:solidFill>
              </a:rPr>
              <a:t>Juan </a:t>
            </a:r>
            <a:r>
              <a:rPr lang="en-US" sz="2300" b="1" dirty="0" err="1">
                <a:solidFill>
                  <a:srgbClr val="FFFFFF"/>
                </a:solidFill>
              </a:rPr>
              <a:t>Caraballo</a:t>
            </a:r>
            <a:r>
              <a:rPr lang="en-US" sz="2300" dirty="0">
                <a:solidFill>
                  <a:srgbClr val="FFFFFF"/>
                </a:solidFill>
              </a:rPr>
              <a:t>, (435)797-0045, </a:t>
            </a:r>
            <a:r>
              <a:rPr lang="en-US" sz="2300" b="1" dirty="0">
                <a:solidFill>
                  <a:srgbClr val="FFFFFF"/>
                </a:solidFill>
              </a:rPr>
              <a:t> </a:t>
            </a:r>
            <a:r>
              <a:rPr lang="en-US" sz="2300" dirty="0">
                <a:solidFill>
                  <a:srgbClr val="FFFFFF"/>
                </a:solidFill>
              </a:rPr>
              <a:t>juan.caraballo17@gmail.com</a:t>
            </a:r>
          </a:p>
          <a:p>
            <a:r>
              <a:rPr lang="en-US" sz="2300" b="1" dirty="0" err="1">
                <a:solidFill>
                  <a:srgbClr val="FFFFFF"/>
                </a:solidFill>
              </a:rPr>
              <a:t>Maurier</a:t>
            </a:r>
            <a:r>
              <a:rPr lang="en-US" sz="2300" b="1" dirty="0">
                <a:solidFill>
                  <a:srgbClr val="FFFFFF"/>
                </a:solidFill>
              </a:rPr>
              <a:t> </a:t>
            </a:r>
            <a:r>
              <a:rPr lang="en-US" sz="2300" b="1" dirty="0" err="1" smtClean="0">
                <a:solidFill>
                  <a:srgbClr val="FFFFFF"/>
                </a:solidFill>
              </a:rPr>
              <a:t>Ram</a:t>
            </a:r>
            <a:r>
              <a:rPr lang="en-US" sz="2300" b="1" dirty="0" err="1" smtClean="0">
                <a:solidFill>
                  <a:srgbClr val="FFFFFF"/>
                </a:solidFill>
              </a:rPr>
              <a:t>í</a:t>
            </a:r>
            <a:r>
              <a:rPr lang="en-US" sz="2300" b="1" dirty="0" err="1" smtClean="0">
                <a:solidFill>
                  <a:srgbClr val="FFFFFF"/>
                </a:solidFill>
              </a:rPr>
              <a:t>rez</a:t>
            </a:r>
            <a:r>
              <a:rPr lang="en-US" sz="2300" dirty="0" smtClean="0">
                <a:solidFill>
                  <a:srgbClr val="FFFFFF"/>
                </a:solidFill>
              </a:rPr>
              <a:t>, (</a:t>
            </a:r>
            <a:r>
              <a:rPr lang="en-US" sz="2300" dirty="0">
                <a:solidFill>
                  <a:srgbClr val="FFFFFF"/>
                </a:solidFill>
              </a:rPr>
              <a:t>435)797-0045, </a:t>
            </a:r>
            <a:r>
              <a:rPr lang="en-US" sz="2300" dirty="0">
                <a:solidFill>
                  <a:srgbClr val="FFFFFF"/>
                </a:solidFill>
              </a:rPr>
              <a:t>mauriel.ramirez@gmail.com </a:t>
            </a:r>
          </a:p>
        </p:txBody>
      </p:sp>
      <p:sp>
        <p:nvSpPr>
          <p:cNvPr id="48" name="TextBox 47"/>
          <p:cNvSpPr txBox="1"/>
          <p:nvPr/>
        </p:nvSpPr>
        <p:spPr>
          <a:xfrm>
            <a:off x="2270187" y="40707731"/>
            <a:ext cx="6455731" cy="1488316"/>
          </a:xfrm>
          <a:prstGeom prst="rect">
            <a:avLst/>
          </a:prstGeom>
          <a:noFill/>
        </p:spPr>
        <p:txBody>
          <a:bodyPr wrap="square" lIns="71843" tIns="35921" rIns="71843" bIns="35921" rtlCol="0">
            <a:spAutoFit/>
          </a:bodyPr>
          <a:lstStyle/>
          <a:p>
            <a:r>
              <a:rPr lang="en-US" sz="2300" dirty="0"/>
              <a:t>Any opinions, findings, and conclusions or recommendations expressed in this material are those of the author(s) and do not necessarily reflect the views of the National Science Foundation.</a:t>
            </a:r>
          </a:p>
        </p:txBody>
      </p:sp>
      <p:pic>
        <p:nvPicPr>
          <p:cNvPr id="49" name="Picture 4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66259" y="40772369"/>
            <a:ext cx="1410458" cy="1418610"/>
          </a:xfrm>
          <a:prstGeom prst="rect">
            <a:avLst/>
          </a:prstGeom>
        </p:spPr>
      </p:pic>
      <p:sp>
        <p:nvSpPr>
          <p:cNvPr id="50" name="Left-Right Arrow 49"/>
          <p:cNvSpPr/>
          <p:nvPr/>
        </p:nvSpPr>
        <p:spPr>
          <a:xfrm>
            <a:off x="13149651" y="21755501"/>
            <a:ext cx="2140697" cy="1213528"/>
          </a:xfrm>
          <a:prstGeom prst="leftRightArrow">
            <a:avLst>
              <a:gd name="adj1" fmla="val 50000"/>
              <a:gd name="adj2" fmla="val 37131"/>
            </a:avLst>
          </a:prstGeom>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pic>
        <p:nvPicPr>
          <p:cNvPr id="51" name="Picture 50"/>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7006402" y="12642350"/>
            <a:ext cx="6040185" cy="3026569"/>
          </a:xfrm>
          <a:prstGeom prst="rect">
            <a:avLst/>
          </a:prstGeom>
        </p:spPr>
      </p:pic>
      <p:pic>
        <p:nvPicPr>
          <p:cNvPr id="52" name="Picture 51"/>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10826610" y="12648907"/>
            <a:ext cx="6042351" cy="3027655"/>
          </a:xfrm>
          <a:prstGeom prst="rect">
            <a:avLst/>
          </a:prstGeom>
        </p:spPr>
      </p:pic>
      <p:pic>
        <p:nvPicPr>
          <p:cNvPr id="53" name="Picture 52"/>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7006400" y="9390018"/>
            <a:ext cx="6040184" cy="3026569"/>
          </a:xfrm>
          <a:prstGeom prst="rect">
            <a:avLst/>
          </a:prstGeom>
        </p:spPr>
      </p:pic>
      <p:pic>
        <p:nvPicPr>
          <p:cNvPr id="54" name="Picture 53"/>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0826607" y="9403990"/>
            <a:ext cx="6040185" cy="3026569"/>
          </a:xfrm>
          <a:prstGeom prst="rect">
            <a:avLst/>
          </a:prstGeom>
        </p:spPr>
      </p:pic>
      <p:pic>
        <p:nvPicPr>
          <p:cNvPr id="55" name="Picture 54" descr="TubidityWires.JPG"/>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3228046" y="10241306"/>
            <a:ext cx="1895096" cy="1421322"/>
          </a:xfrm>
          <a:prstGeom prst="rect">
            <a:avLst/>
          </a:prstGeom>
        </p:spPr>
      </p:pic>
      <p:sp>
        <p:nvSpPr>
          <p:cNvPr id="56" name="Oval Callout 55"/>
          <p:cNvSpPr/>
          <p:nvPr/>
        </p:nvSpPr>
        <p:spPr>
          <a:xfrm>
            <a:off x="24214332" y="8922070"/>
            <a:ext cx="2963281" cy="706287"/>
          </a:xfrm>
          <a:prstGeom prst="wedgeEllipseCallout">
            <a:avLst>
              <a:gd name="adj1" fmla="val -21642"/>
              <a:gd name="adj2" fmla="val 82479"/>
            </a:avLst>
          </a:prstGeom>
          <a:solidFill>
            <a:schemeClr val="accent3">
              <a:lumMod val="40000"/>
              <a:lumOff val="60000"/>
              <a:alpha val="6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When was the last time we cleaned this </a:t>
            </a:r>
            <a:r>
              <a:rPr lang="en-US" sz="1600" dirty="0" err="1">
                <a:solidFill>
                  <a:srgbClr val="000000"/>
                </a:solidFill>
              </a:rPr>
              <a:t>sonde</a:t>
            </a:r>
            <a:r>
              <a:rPr lang="en-US" sz="1600" dirty="0">
                <a:solidFill>
                  <a:srgbClr val="000000"/>
                </a:solidFill>
              </a:rPr>
              <a:t>?</a:t>
            </a:r>
          </a:p>
        </p:txBody>
      </p:sp>
      <p:sp>
        <p:nvSpPr>
          <p:cNvPr id="57" name="Oval Callout 56"/>
          <p:cNvSpPr/>
          <p:nvPr/>
        </p:nvSpPr>
        <p:spPr>
          <a:xfrm>
            <a:off x="28007442" y="7745329"/>
            <a:ext cx="3503726" cy="843580"/>
          </a:xfrm>
          <a:prstGeom prst="wedgeEllipseCallout">
            <a:avLst>
              <a:gd name="adj1" fmla="val 27204"/>
              <a:gd name="adj2" fmla="val 66267"/>
            </a:avLst>
          </a:prstGeom>
          <a:solidFill>
            <a:srgbClr val="D7E4BD">
              <a:alpha val="65000"/>
            </a:srgb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What were the field conditions of our discharge measurement?</a:t>
            </a:r>
          </a:p>
        </p:txBody>
      </p:sp>
      <p:sp>
        <p:nvSpPr>
          <p:cNvPr id="58" name="Oval Callout 57"/>
          <p:cNvSpPr/>
          <p:nvPr/>
        </p:nvSpPr>
        <p:spPr>
          <a:xfrm>
            <a:off x="23316369" y="12378228"/>
            <a:ext cx="2604094" cy="878472"/>
          </a:xfrm>
          <a:prstGeom prst="wedgeEllipseCallout">
            <a:avLst>
              <a:gd name="adj1" fmla="val 27204"/>
              <a:gd name="adj2" fmla="val 66267"/>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Which soil moisture sensor is buried at 40 cm?</a:t>
            </a:r>
          </a:p>
        </p:txBody>
      </p:sp>
      <p:sp>
        <p:nvSpPr>
          <p:cNvPr id="59" name="Oval Callout 58"/>
          <p:cNvSpPr/>
          <p:nvPr/>
        </p:nvSpPr>
        <p:spPr>
          <a:xfrm>
            <a:off x="28668029" y="14716305"/>
            <a:ext cx="3127327" cy="834860"/>
          </a:xfrm>
          <a:prstGeom prst="wedgeEllipseCallout">
            <a:avLst>
              <a:gd name="adj1" fmla="val -12859"/>
              <a:gd name="adj2" fmla="val -82698"/>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What is this dissolved oxygen sensor’s calibration history?</a:t>
            </a:r>
          </a:p>
        </p:txBody>
      </p:sp>
      <p:sp>
        <p:nvSpPr>
          <p:cNvPr id="60" name="Oval Callout 59"/>
          <p:cNvSpPr/>
          <p:nvPr/>
        </p:nvSpPr>
        <p:spPr>
          <a:xfrm>
            <a:off x="32809658" y="7155809"/>
            <a:ext cx="2921292" cy="836097"/>
          </a:xfrm>
          <a:prstGeom prst="wedgeEllipseCallout">
            <a:avLst>
              <a:gd name="adj1" fmla="val -19497"/>
              <a:gd name="adj2" fmla="val 66267"/>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Which sensors were deployed at this site? Who installed them?</a:t>
            </a:r>
          </a:p>
        </p:txBody>
      </p:sp>
      <p:sp>
        <p:nvSpPr>
          <p:cNvPr id="61" name="Oval Callout 60"/>
          <p:cNvSpPr/>
          <p:nvPr/>
        </p:nvSpPr>
        <p:spPr>
          <a:xfrm>
            <a:off x="31966404" y="11969440"/>
            <a:ext cx="2720015" cy="778524"/>
          </a:xfrm>
          <a:prstGeom prst="wedgeEllipseCallout">
            <a:avLst>
              <a:gd name="adj1" fmla="val 27204"/>
              <a:gd name="adj2" fmla="val 66267"/>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chemeClr val="tx1"/>
                </a:solidFill>
              </a:rPr>
              <a:t>Has this turbidity sensor been serviced at the factory?</a:t>
            </a:r>
          </a:p>
        </p:txBody>
      </p:sp>
      <p:sp>
        <p:nvSpPr>
          <p:cNvPr id="62" name="Oval Callout 61"/>
          <p:cNvSpPr/>
          <p:nvPr/>
        </p:nvSpPr>
        <p:spPr>
          <a:xfrm>
            <a:off x="35757674" y="11637058"/>
            <a:ext cx="2439240" cy="626459"/>
          </a:xfrm>
          <a:prstGeom prst="wedgeEllipseCallout">
            <a:avLst>
              <a:gd name="adj1" fmla="val -568"/>
              <a:gd name="adj2" fmla="val 84850"/>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Who programmed this </a:t>
            </a:r>
            <a:r>
              <a:rPr lang="en-US" sz="1600" dirty="0" err="1">
                <a:solidFill>
                  <a:srgbClr val="000000"/>
                </a:solidFill>
              </a:rPr>
              <a:t>datalogger</a:t>
            </a:r>
            <a:r>
              <a:rPr lang="en-US" sz="1600" dirty="0">
                <a:solidFill>
                  <a:srgbClr val="000000"/>
                </a:solidFill>
              </a:rPr>
              <a:t>?</a:t>
            </a:r>
          </a:p>
        </p:txBody>
      </p:sp>
      <p:sp>
        <p:nvSpPr>
          <p:cNvPr id="63" name="Oval Callout 62"/>
          <p:cNvSpPr/>
          <p:nvPr/>
        </p:nvSpPr>
        <p:spPr>
          <a:xfrm>
            <a:off x="36542508" y="7551697"/>
            <a:ext cx="2573889" cy="907846"/>
          </a:xfrm>
          <a:prstGeom prst="wedgeEllipseCallout">
            <a:avLst>
              <a:gd name="adj1" fmla="val -25171"/>
              <a:gd name="adj2" fmla="val 71918"/>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Which standards did we use for that calibration?</a:t>
            </a:r>
          </a:p>
        </p:txBody>
      </p:sp>
      <p:sp>
        <p:nvSpPr>
          <p:cNvPr id="64" name="Oval Callout 63"/>
          <p:cNvSpPr/>
          <p:nvPr/>
        </p:nvSpPr>
        <p:spPr>
          <a:xfrm>
            <a:off x="36929350" y="14722708"/>
            <a:ext cx="2426343" cy="882071"/>
          </a:xfrm>
          <a:prstGeom prst="wedgeEllipseCallout">
            <a:avLst>
              <a:gd name="adj1" fmla="val 1517"/>
              <a:gd name="adj2" fmla="val -84211"/>
            </a:avLst>
          </a:prstGeom>
          <a:solidFill>
            <a:srgbClr val="D7E4BD">
              <a:alpha val="65000"/>
            </a:srgbClr>
          </a:solidFill>
          <a:ln>
            <a:solidFill>
              <a:srgbClr val="4F6228"/>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r>
              <a:rPr lang="en-US" sz="1600" dirty="0">
                <a:solidFill>
                  <a:srgbClr val="000000"/>
                </a:solidFill>
              </a:rPr>
              <a:t>How long has that battery been deployed?</a:t>
            </a:r>
          </a:p>
        </p:txBody>
      </p:sp>
      <p:pic>
        <p:nvPicPr>
          <p:cNvPr id="65" name="Picture 64" descr="DSCN1866.JP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31773939" y="39623726"/>
            <a:ext cx="3704045" cy="2778034"/>
          </a:xfrm>
          <a:prstGeom prst="rect">
            <a:avLst/>
          </a:prstGeom>
        </p:spPr>
      </p:pic>
      <p:sp>
        <p:nvSpPr>
          <p:cNvPr id="66" name="TextBox 65"/>
          <p:cNvSpPr txBox="1"/>
          <p:nvPr/>
        </p:nvSpPr>
        <p:spPr>
          <a:xfrm>
            <a:off x="28234137" y="31468456"/>
            <a:ext cx="5399999" cy="8382512"/>
          </a:xfrm>
          <a:prstGeom prst="rect">
            <a:avLst/>
          </a:prstGeom>
          <a:noFill/>
        </p:spPr>
        <p:txBody>
          <a:bodyPr wrap="square" lIns="71843" tIns="35921" rIns="71843" bIns="35921" rtlCol="0">
            <a:spAutoFit/>
          </a:bodyPr>
          <a:lstStyle/>
          <a:p>
            <a:r>
              <a:rPr lang="en-US" sz="3600" b="1" dirty="0"/>
              <a:t>Implementation: </a:t>
            </a:r>
            <a:r>
              <a:rPr lang="en-US" sz="3600" dirty="0"/>
              <a:t>The </a:t>
            </a:r>
            <a:r>
              <a:rPr lang="en-US" sz="3600" dirty="0" err="1"/>
              <a:t>iUTAH</a:t>
            </a:r>
            <a:r>
              <a:rPr lang="en-US" sz="3600" dirty="0"/>
              <a:t> (innovative Urban Transitions and </a:t>
            </a:r>
            <a:r>
              <a:rPr lang="en-US" sz="3600" dirty="0" err="1"/>
              <a:t>Aridregion</a:t>
            </a:r>
            <a:r>
              <a:rPr lang="en-US" sz="3600" dirty="0"/>
              <a:t> Hydro-sustainability) network of aquatic and terrestrial sensors is being used as a test case for the Sensors Extension. The ODM2 Sensors Extension and associated tools will be useful for similar large scale and long term monitoring networks. </a:t>
            </a:r>
            <a:r>
              <a:rPr lang="en-US" sz="3600" dirty="0"/>
              <a:t>See </a:t>
            </a:r>
            <a:r>
              <a:rPr lang="en-US" sz="3600" u="sng" dirty="0" smtClean="0">
                <a:hlinkClick r:id="rId30"/>
              </a:rPr>
              <a:t>http://data.iutahepscor.org</a:t>
            </a:r>
            <a:r>
              <a:rPr lang="en-US" sz="3600" u="sng" dirty="0" smtClean="0"/>
              <a:t>.</a:t>
            </a:r>
            <a:endParaRPr lang="en-US" sz="3600" dirty="0"/>
          </a:p>
        </p:txBody>
      </p:sp>
      <p:pic>
        <p:nvPicPr>
          <p:cNvPr id="67" name="Picture 66"/>
          <p:cNvPicPr>
            <a:picLocks noChangeAspect="1"/>
          </p:cNvPicPr>
          <p:nvPr/>
        </p:nvPicPr>
        <p:blipFill rotWithShape="1">
          <a:blip r:embed="rId31">
            <a:extLst>
              <a:ext uri="{28A0092B-C50C-407E-A947-70E740481C1C}">
                <a14:useLocalDpi xmlns:a14="http://schemas.microsoft.com/office/drawing/2010/main"/>
              </a:ext>
            </a:extLst>
          </a:blip>
          <a:srcRect/>
          <a:stretch/>
        </p:blipFill>
        <p:spPr>
          <a:xfrm>
            <a:off x="5778123" y="37179353"/>
            <a:ext cx="4852127" cy="2688722"/>
          </a:xfrm>
          <a:prstGeom prst="rect">
            <a:avLst/>
          </a:prstGeom>
          <a:ln w="6350" cmpd="sng">
            <a:solidFill>
              <a:srgbClr val="717073"/>
            </a:solidFill>
          </a:ln>
        </p:spPr>
      </p:pic>
      <p:sp>
        <p:nvSpPr>
          <p:cNvPr id="68" name="Rectangle 67"/>
          <p:cNvSpPr/>
          <p:nvPr/>
        </p:nvSpPr>
        <p:spPr>
          <a:xfrm>
            <a:off x="411968" y="748587"/>
            <a:ext cx="39356765" cy="42554916"/>
          </a:xfrm>
          <a:prstGeom prst="rect">
            <a:avLst/>
          </a:prstGeom>
          <a:noFill/>
          <a:ln w="114300"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71843" tIns="35921" rIns="71843" bIns="35921" rtlCol="0" anchor="ctr"/>
          <a:lstStyle/>
          <a:p>
            <a:pPr algn="ctr"/>
            <a:endParaRPr lang="en-US"/>
          </a:p>
        </p:txBody>
      </p:sp>
      <p:cxnSp>
        <p:nvCxnSpPr>
          <p:cNvPr id="69" name="Straight Connector 68"/>
          <p:cNvCxnSpPr/>
          <p:nvPr/>
        </p:nvCxnSpPr>
        <p:spPr>
          <a:xfrm>
            <a:off x="355613" y="6529769"/>
            <a:ext cx="39356765" cy="0"/>
          </a:xfrm>
          <a:prstGeom prst="line">
            <a:avLst/>
          </a:prstGeom>
          <a:ln w="114300" cmpd="sng">
            <a:solidFill>
              <a:srgbClr val="17375E"/>
            </a:solidFill>
          </a:ln>
        </p:spPr>
        <p:style>
          <a:lnRef idx="2">
            <a:schemeClr val="accent1"/>
          </a:lnRef>
          <a:fillRef idx="0">
            <a:schemeClr val="accent1"/>
          </a:fillRef>
          <a:effectRef idx="1">
            <a:schemeClr val="accent1"/>
          </a:effectRef>
          <a:fontRef idx="minor">
            <a:schemeClr val="tx1"/>
          </a:fontRef>
        </p:style>
      </p:cxnSp>
      <p:pic>
        <p:nvPicPr>
          <p:cNvPr id="70" name="Picture 69"/>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837653" y="1816832"/>
            <a:ext cx="7601973" cy="3259346"/>
          </a:xfrm>
          <a:prstGeom prst="rect">
            <a:avLst/>
          </a:prstGeom>
        </p:spPr>
      </p:pic>
      <p:sp>
        <p:nvSpPr>
          <p:cNvPr id="71" name="TextBox 70"/>
          <p:cNvSpPr txBox="1"/>
          <p:nvPr/>
        </p:nvSpPr>
        <p:spPr>
          <a:xfrm>
            <a:off x="11501247" y="10720085"/>
            <a:ext cx="1064101" cy="56223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Beaver dam blow out – sensor lost</a:t>
            </a:r>
          </a:p>
        </p:txBody>
      </p:sp>
      <p:sp>
        <p:nvSpPr>
          <p:cNvPr id="72" name="TextBox 71"/>
          <p:cNvSpPr txBox="1"/>
          <p:nvPr/>
        </p:nvSpPr>
        <p:spPr>
          <a:xfrm>
            <a:off x="15364617" y="10125652"/>
            <a:ext cx="802837"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replaced</a:t>
            </a:r>
          </a:p>
        </p:txBody>
      </p:sp>
      <p:sp>
        <p:nvSpPr>
          <p:cNvPr id="73" name="TextBox 72"/>
          <p:cNvSpPr txBox="1"/>
          <p:nvPr/>
        </p:nvSpPr>
        <p:spPr>
          <a:xfrm>
            <a:off x="15736321" y="10571750"/>
            <a:ext cx="812085" cy="56223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Rain on snow event</a:t>
            </a:r>
          </a:p>
        </p:txBody>
      </p:sp>
      <p:cxnSp>
        <p:nvCxnSpPr>
          <p:cNvPr id="74" name="Straight Arrow Connector 73"/>
          <p:cNvCxnSpPr/>
          <p:nvPr/>
        </p:nvCxnSpPr>
        <p:spPr>
          <a:xfrm>
            <a:off x="12476738" y="11018627"/>
            <a:ext cx="505581" cy="417821"/>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15321945" y="10610233"/>
            <a:ext cx="201088" cy="826215"/>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16167454" y="11109988"/>
            <a:ext cx="207577" cy="326462"/>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1426495" y="13987983"/>
            <a:ext cx="877284"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Lightning strike</a:t>
            </a:r>
          </a:p>
        </p:txBody>
      </p:sp>
      <p:sp>
        <p:nvSpPr>
          <p:cNvPr id="78" name="TextBox 77"/>
          <p:cNvSpPr txBox="1"/>
          <p:nvPr/>
        </p:nvSpPr>
        <p:spPr>
          <a:xfrm>
            <a:off x="11749923" y="14642138"/>
            <a:ext cx="794754"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Battery dead</a:t>
            </a:r>
          </a:p>
        </p:txBody>
      </p:sp>
      <p:sp>
        <p:nvSpPr>
          <p:cNvPr id="79" name="TextBox 78"/>
          <p:cNvSpPr txBox="1"/>
          <p:nvPr/>
        </p:nvSpPr>
        <p:spPr>
          <a:xfrm>
            <a:off x="12721765" y="13057197"/>
            <a:ext cx="782951" cy="404686"/>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Battery replaced</a:t>
            </a:r>
          </a:p>
        </p:txBody>
      </p:sp>
      <p:sp>
        <p:nvSpPr>
          <p:cNvPr id="80" name="TextBox 79"/>
          <p:cNvSpPr txBox="1"/>
          <p:nvPr/>
        </p:nvSpPr>
        <p:spPr>
          <a:xfrm>
            <a:off x="13390474" y="14743709"/>
            <a:ext cx="739658"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Battery dead</a:t>
            </a:r>
          </a:p>
        </p:txBody>
      </p:sp>
      <p:sp>
        <p:nvSpPr>
          <p:cNvPr id="81" name="TextBox 80"/>
          <p:cNvSpPr txBox="1"/>
          <p:nvPr/>
        </p:nvSpPr>
        <p:spPr>
          <a:xfrm>
            <a:off x="14870715" y="13819231"/>
            <a:ext cx="1601323" cy="725471"/>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Soil moisture sensors diagnosed as drawing current and replaced</a:t>
            </a:r>
          </a:p>
        </p:txBody>
      </p:sp>
      <p:cxnSp>
        <p:nvCxnSpPr>
          <p:cNvPr id="82" name="Straight Arrow Connector 81"/>
          <p:cNvCxnSpPr/>
          <p:nvPr/>
        </p:nvCxnSpPr>
        <p:spPr>
          <a:xfrm flipV="1">
            <a:off x="11805264" y="13591676"/>
            <a:ext cx="72759" cy="418951"/>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2303779" y="14897233"/>
            <a:ext cx="457893" cy="0"/>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13470883" y="13308723"/>
            <a:ext cx="332619" cy="149907"/>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13986700" y="14448192"/>
            <a:ext cx="337369" cy="338659"/>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flipV="1">
            <a:off x="14698635" y="13485237"/>
            <a:ext cx="228208" cy="325294"/>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9639038" y="14506206"/>
            <a:ext cx="1233003" cy="56223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failed, sent to factory for  service</a:t>
            </a:r>
          </a:p>
        </p:txBody>
      </p:sp>
      <p:sp>
        <p:nvSpPr>
          <p:cNvPr id="88" name="TextBox 87"/>
          <p:cNvSpPr txBox="1"/>
          <p:nvPr/>
        </p:nvSpPr>
        <p:spPr>
          <a:xfrm>
            <a:off x="20006269" y="13120170"/>
            <a:ext cx="921356" cy="404686"/>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replaced</a:t>
            </a:r>
          </a:p>
        </p:txBody>
      </p:sp>
      <p:sp>
        <p:nvSpPr>
          <p:cNvPr id="89" name="TextBox 88"/>
          <p:cNvSpPr txBox="1"/>
          <p:nvPr/>
        </p:nvSpPr>
        <p:spPr>
          <a:xfrm>
            <a:off x="17470684" y="12950595"/>
            <a:ext cx="1907470" cy="404686"/>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Large storm, sensor clogged with sediment</a:t>
            </a:r>
          </a:p>
        </p:txBody>
      </p:sp>
      <p:sp>
        <p:nvSpPr>
          <p:cNvPr id="90" name="TextBox 89"/>
          <p:cNvSpPr txBox="1"/>
          <p:nvPr/>
        </p:nvSpPr>
        <p:spPr>
          <a:xfrm>
            <a:off x="18913128" y="14688344"/>
            <a:ext cx="776713"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cleaning</a:t>
            </a:r>
          </a:p>
        </p:txBody>
      </p:sp>
      <p:sp>
        <p:nvSpPr>
          <p:cNvPr id="91" name="TextBox 90"/>
          <p:cNvSpPr txBox="1"/>
          <p:nvPr/>
        </p:nvSpPr>
        <p:spPr>
          <a:xfrm>
            <a:off x="21241316" y="14616396"/>
            <a:ext cx="944673" cy="404686"/>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calibration</a:t>
            </a:r>
          </a:p>
        </p:txBody>
      </p:sp>
      <p:sp>
        <p:nvSpPr>
          <p:cNvPr id="92" name="TextBox 91"/>
          <p:cNvSpPr txBox="1"/>
          <p:nvPr/>
        </p:nvSpPr>
        <p:spPr>
          <a:xfrm>
            <a:off x="18033398" y="10079014"/>
            <a:ext cx="1237548" cy="725471"/>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New sensor deployed with incorrect programming</a:t>
            </a:r>
          </a:p>
        </p:txBody>
      </p:sp>
      <p:sp>
        <p:nvSpPr>
          <p:cNvPr id="93" name="TextBox 92"/>
          <p:cNvSpPr txBox="1"/>
          <p:nvPr/>
        </p:nvSpPr>
        <p:spPr>
          <a:xfrm>
            <a:off x="18404708" y="11226363"/>
            <a:ext cx="1325899" cy="406128"/>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repro-</a:t>
            </a:r>
            <a:r>
              <a:rPr lang="en-US" sz="1400" dirty="0" err="1">
                <a:solidFill>
                  <a:schemeClr val="accent2">
                    <a:lumMod val="50000"/>
                  </a:schemeClr>
                </a:solidFill>
              </a:rPr>
              <a:t>grammed</a:t>
            </a:r>
            <a:endParaRPr lang="en-US" sz="1400" dirty="0">
              <a:solidFill>
                <a:schemeClr val="accent2">
                  <a:lumMod val="50000"/>
                </a:schemeClr>
              </a:solidFill>
            </a:endParaRPr>
          </a:p>
        </p:txBody>
      </p:sp>
      <p:sp>
        <p:nvSpPr>
          <p:cNvPr id="94" name="TextBox 93"/>
          <p:cNvSpPr txBox="1"/>
          <p:nvPr/>
        </p:nvSpPr>
        <p:spPr>
          <a:xfrm>
            <a:off x="19960382" y="11130370"/>
            <a:ext cx="1018199" cy="56223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Biological buildup on sensor</a:t>
            </a:r>
          </a:p>
        </p:txBody>
      </p:sp>
      <p:sp>
        <p:nvSpPr>
          <p:cNvPr id="95" name="TextBox 94"/>
          <p:cNvSpPr txBox="1"/>
          <p:nvPr/>
        </p:nvSpPr>
        <p:spPr>
          <a:xfrm>
            <a:off x="21677203" y="10662722"/>
            <a:ext cx="776713" cy="411099"/>
          </a:xfrm>
          <a:prstGeom prst="rect">
            <a:avLst/>
          </a:prstGeom>
          <a:noFill/>
        </p:spPr>
        <p:txBody>
          <a:bodyPr wrap="square" lIns="71843" tIns="35921" rIns="71843" bIns="35921" rtlCol="0">
            <a:spAutoFit/>
          </a:bodyPr>
          <a:lstStyle/>
          <a:p>
            <a:pPr>
              <a:lnSpc>
                <a:spcPct val="75000"/>
              </a:lnSpc>
            </a:pPr>
            <a:r>
              <a:rPr lang="en-US" sz="1400" dirty="0">
                <a:solidFill>
                  <a:schemeClr val="accent2">
                    <a:lumMod val="50000"/>
                  </a:schemeClr>
                </a:solidFill>
              </a:rPr>
              <a:t>Sensor cleaning</a:t>
            </a:r>
          </a:p>
        </p:txBody>
      </p:sp>
      <p:cxnSp>
        <p:nvCxnSpPr>
          <p:cNvPr id="96" name="Straight Arrow Connector 95"/>
          <p:cNvCxnSpPr/>
          <p:nvPr/>
        </p:nvCxnSpPr>
        <p:spPr>
          <a:xfrm flipV="1">
            <a:off x="19088502" y="10281218"/>
            <a:ext cx="601055" cy="231829"/>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9408729" y="10281221"/>
            <a:ext cx="448931" cy="962488"/>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20246016" y="10765836"/>
            <a:ext cx="266799" cy="357345"/>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21277613" y="10152333"/>
            <a:ext cx="432624" cy="526905"/>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18038130" y="13333237"/>
            <a:ext cx="133049" cy="410771"/>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flipV="1">
            <a:off x="18743283" y="14384927"/>
            <a:ext cx="212875" cy="338513"/>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flipV="1">
            <a:off x="19469305" y="14010628"/>
            <a:ext cx="220252" cy="502894"/>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H="1">
            <a:off x="19857660" y="13462351"/>
            <a:ext cx="199565" cy="377934"/>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flipV="1">
            <a:off x="21171406" y="14256337"/>
            <a:ext cx="254917" cy="383712"/>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35474159" y="39623726"/>
            <a:ext cx="3704045" cy="2778034"/>
          </a:xfrm>
          <a:prstGeom prst="rect">
            <a:avLst/>
          </a:prstGeom>
        </p:spPr>
      </p:pic>
      <p:sp>
        <p:nvSpPr>
          <p:cNvPr id="106" name="TextBox 105"/>
          <p:cNvSpPr txBox="1"/>
          <p:nvPr/>
        </p:nvSpPr>
        <p:spPr>
          <a:xfrm>
            <a:off x="11915109" y="38538640"/>
            <a:ext cx="10309138" cy="1392640"/>
          </a:xfrm>
          <a:prstGeom prst="rect">
            <a:avLst/>
          </a:prstGeom>
          <a:noFill/>
        </p:spPr>
        <p:txBody>
          <a:bodyPr wrap="square" lIns="99011" tIns="49506" rIns="99011" bIns="49506" rtlCol="0">
            <a:spAutoFit/>
          </a:bodyPr>
          <a:lstStyle/>
          <a:p>
            <a:r>
              <a:rPr lang="en-US" sz="2800" b="1" dirty="0" smtClean="0"/>
              <a:t>OPEN SOURCE CODE REPOSITORY: </a:t>
            </a:r>
          </a:p>
          <a:p>
            <a:r>
              <a:rPr lang="en-US" sz="2800" dirty="0" smtClean="0"/>
              <a:t>The web application for the Sensors Extension is </a:t>
            </a:r>
            <a:r>
              <a:rPr lang="en-US" sz="2800" dirty="0" smtClean="0"/>
              <a:t>available in </a:t>
            </a:r>
            <a:r>
              <a:rPr lang="en-US" sz="2800" dirty="0" err="1" smtClean="0"/>
              <a:t>GitHUB</a:t>
            </a:r>
            <a:r>
              <a:rPr lang="en-US" sz="2800" dirty="0" smtClean="0"/>
              <a:t/>
            </a:r>
            <a:br>
              <a:rPr lang="en-US" sz="2800" dirty="0" smtClean="0"/>
            </a:br>
            <a:r>
              <a:rPr lang="en-US" sz="2800" u="sng" dirty="0" smtClean="0">
                <a:hlinkClick r:id="rId34"/>
              </a:rPr>
              <a:t>https</a:t>
            </a:r>
            <a:r>
              <a:rPr lang="en-US" sz="2800" u="sng" dirty="0">
                <a:hlinkClick r:id="rId34"/>
              </a:rPr>
              <a:t>://github.com/UCHIC/ODM2Sensor</a:t>
            </a:r>
            <a:endParaRPr lang="en-US" sz="2800" dirty="0"/>
          </a:p>
        </p:txBody>
      </p:sp>
      <p:pic>
        <p:nvPicPr>
          <p:cNvPr id="107" name="Picture 10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676637" y="38730502"/>
            <a:ext cx="1379728" cy="1199024"/>
          </a:xfrm>
          <a:prstGeom prst="rect">
            <a:avLst/>
          </a:prstGeom>
        </p:spPr>
      </p:pic>
    </p:spTree>
    <p:extLst>
      <p:ext uri="{BB962C8B-B14F-4D97-AF65-F5344CB8AC3E}">
        <p14:creationId xmlns:p14="http://schemas.microsoft.com/office/powerpoint/2010/main" val="4048362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282</TotalTime>
  <Words>894</Words>
  <Application>Microsoft Macintosh PowerPoint</Application>
  <PresentationFormat>Custom</PresentationFormat>
  <Paragraphs>103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Managing Sensor Infrastructure: A Sensor Extension for ODM2  Amber Spackman Jones, Jeffery S. Horsburgh, Juan Caraballo, Maurier Ramírez Utah Water Research Laboratory, Utah State University</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Sensor Infrastructure: A Sensor Extension for ODM2  Amber Spackman Jones, Jeffery S. Horsburgh, Juan Caraballo, Maurier Ramirez Utah Water Research Laboratory, Utah State University</dc:title>
  <dc:creator>Amber Jones</dc:creator>
  <cp:lastModifiedBy>Amber Jones</cp:lastModifiedBy>
  <cp:revision>14</cp:revision>
  <dcterms:created xsi:type="dcterms:W3CDTF">2013-07-15T13:07:00Z</dcterms:created>
  <dcterms:modified xsi:type="dcterms:W3CDTF">2013-07-15T17:49:21Z</dcterms:modified>
</cp:coreProperties>
</file>